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6" r:id="rId3"/>
    <p:sldId id="285" r:id="rId4"/>
    <p:sldId id="257" r:id="rId5"/>
    <p:sldId id="273" r:id="rId6"/>
    <p:sldId id="258" r:id="rId7"/>
    <p:sldId id="272" r:id="rId8"/>
    <p:sldId id="278" r:id="rId9"/>
    <p:sldId id="276" r:id="rId10"/>
    <p:sldId id="270" r:id="rId11"/>
    <p:sldId id="263" r:id="rId12"/>
    <p:sldId id="275" r:id="rId13"/>
    <p:sldId id="262" r:id="rId14"/>
    <p:sldId id="261" r:id="rId15"/>
    <p:sldId id="260" r:id="rId16"/>
    <p:sldId id="265" r:id="rId17"/>
    <p:sldId id="297" r:id="rId18"/>
    <p:sldId id="280" r:id="rId19"/>
    <p:sldId id="296" r:id="rId20"/>
    <p:sldId id="287" r:id="rId21"/>
    <p:sldId id="292" r:id="rId22"/>
    <p:sldId id="294" r:id="rId23"/>
    <p:sldId id="295" r:id="rId24"/>
    <p:sldId id="293" r:id="rId25"/>
    <p:sldId id="288" r:id="rId26"/>
    <p:sldId id="289" r:id="rId27"/>
    <p:sldId id="290" r:id="rId28"/>
    <p:sldId id="298" r:id="rId29"/>
    <p:sldId id="291" r:id="rId30"/>
    <p:sldId id="281" r:id="rId31"/>
    <p:sldId id="282" r:id="rId32"/>
    <p:sldId id="279" r:id="rId33"/>
    <p:sldId id="269" r:id="rId34"/>
    <p:sldId id="264" r:id="rId35"/>
    <p:sldId id="26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FFB5D89-2AFF-41E9-A294-2250C9AF6900}" type="datetimeFigureOut">
              <a:rPr lang="fr-FR" smtClean="0"/>
              <a:t>27/05/2021</a:t>
            </a:fld>
            <a:endParaRPr lang="fr-F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r-F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EDA2349-C2BB-41FB-9C28-1EFA0E636CC2}" type="slidenum">
              <a:rPr lang="fr-FR" smtClean="0"/>
              <a:t>‹N°›</a:t>
            </a:fld>
            <a:endParaRPr lang="fr-F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006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FB5D89-2AFF-41E9-A294-2250C9AF6900}"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115079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FB5D89-2AFF-41E9-A294-2250C9AF6900}"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204089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FB5D89-2AFF-41E9-A294-2250C9AF6900}"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26253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FFB5D89-2AFF-41E9-A294-2250C9AF6900}" type="datetimeFigureOut">
              <a:rPr lang="fr-FR" smtClean="0"/>
              <a:t>27/05/2021</a:t>
            </a:fld>
            <a:endParaRPr lang="fr-F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EDA2349-C2BB-41FB-9C28-1EFA0E636CC2}" type="slidenum">
              <a:rPr lang="fr-FR" smtClean="0"/>
              <a:t>‹N°›</a:t>
            </a:fld>
            <a:endParaRPr lang="fr-F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441915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FFB5D89-2AFF-41E9-A294-2250C9AF6900}"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18419323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FFB5D89-2AFF-41E9-A294-2250C9AF6900}" type="datetimeFigureOut">
              <a:rPr lang="fr-FR" smtClean="0"/>
              <a:t>27/05/2021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32313430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FFB5D89-2AFF-41E9-A294-2250C9AF6900}" type="datetimeFigureOut">
              <a:rPr lang="fr-FR" smtClean="0"/>
              <a:t>27/05/2021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21213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B5D89-2AFF-41E9-A294-2250C9AF6900}" type="datetimeFigureOut">
              <a:rPr lang="fr-FR" smtClean="0"/>
              <a:t>27/05/2021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251084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FFFB5D89-2AFF-41E9-A294-2250C9AF6900}" type="datetimeFigureOut">
              <a:rPr lang="fr-FR" smtClean="0"/>
              <a:t>27/05/2021</a:t>
            </a:fld>
            <a:endParaRPr lang="fr-FR"/>
          </a:p>
        </p:txBody>
      </p:sp>
      <p:sp>
        <p:nvSpPr>
          <p:cNvPr id="6" name="Footer Placeholder 5"/>
          <p:cNvSpPr>
            <a:spLocks noGrp="1"/>
          </p:cNvSpPr>
          <p:nvPr>
            <p:ph type="ftr" sz="quarter" idx="11"/>
          </p:nvPr>
        </p:nvSpPr>
        <p:spPr>
          <a:xfrm>
            <a:off x="2103620" y="6375679"/>
            <a:ext cx="3482179" cy="345796"/>
          </a:xfrm>
        </p:spPr>
        <p:txBody>
          <a:bodyPr/>
          <a:lstStyle/>
          <a:p>
            <a:endParaRPr lang="fr-FR"/>
          </a:p>
        </p:txBody>
      </p:sp>
      <p:sp>
        <p:nvSpPr>
          <p:cNvPr id="7" name="Slide Number Placeholder 6"/>
          <p:cNvSpPr>
            <a:spLocks noGrp="1"/>
          </p:cNvSpPr>
          <p:nvPr>
            <p:ph type="sldNum" sz="quarter" idx="12"/>
          </p:nvPr>
        </p:nvSpPr>
        <p:spPr>
          <a:xfrm>
            <a:off x="5691014" y="6375679"/>
            <a:ext cx="1232456" cy="345796"/>
          </a:xfrm>
        </p:spPr>
        <p:txBody>
          <a:bodyPr/>
          <a:lstStyle/>
          <a:p>
            <a:fld id="{EEDA2349-C2BB-41FB-9C28-1EFA0E636CC2}" type="slidenum">
              <a:rPr lang="fr-FR" smtClean="0"/>
              <a:t>‹N°›</a:t>
            </a:fld>
            <a:endParaRPr lang="fr-F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48274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FFFB5D89-2AFF-41E9-A294-2250C9AF6900}" type="datetimeFigureOut">
              <a:rPr lang="fr-FR" smtClean="0"/>
              <a:t>27/05/2021</a:t>
            </a:fld>
            <a:endParaRPr lang="fr-FR"/>
          </a:p>
        </p:txBody>
      </p:sp>
      <p:sp>
        <p:nvSpPr>
          <p:cNvPr id="6" name="Footer Placeholder 5"/>
          <p:cNvSpPr>
            <a:spLocks noGrp="1"/>
          </p:cNvSpPr>
          <p:nvPr>
            <p:ph type="ftr" sz="quarter" idx="11"/>
          </p:nvPr>
        </p:nvSpPr>
        <p:spPr>
          <a:xfrm>
            <a:off x="2103621" y="6375679"/>
            <a:ext cx="3482178" cy="345796"/>
          </a:xfrm>
        </p:spPr>
        <p:txBody>
          <a:bodyPr/>
          <a:lstStyle/>
          <a:p>
            <a:endParaRPr lang="fr-FR"/>
          </a:p>
        </p:txBody>
      </p:sp>
      <p:sp>
        <p:nvSpPr>
          <p:cNvPr id="7" name="Slide Number Placeholder 6"/>
          <p:cNvSpPr>
            <a:spLocks noGrp="1"/>
          </p:cNvSpPr>
          <p:nvPr>
            <p:ph type="sldNum" sz="quarter" idx="12"/>
          </p:nvPr>
        </p:nvSpPr>
        <p:spPr>
          <a:xfrm>
            <a:off x="5687568" y="6375679"/>
            <a:ext cx="1234440" cy="345796"/>
          </a:xfrm>
        </p:spPr>
        <p:txBody>
          <a:bodyPr/>
          <a:lstStyle/>
          <a:p>
            <a:fld id="{EEDA2349-C2BB-41FB-9C28-1EFA0E636CC2}" type="slidenum">
              <a:rPr lang="fr-FR" smtClean="0"/>
              <a:t>‹N°›</a:t>
            </a:fld>
            <a:endParaRPr lang="fr-FR"/>
          </a:p>
        </p:txBody>
      </p:sp>
    </p:spTree>
    <p:extLst>
      <p:ext uri="{BB962C8B-B14F-4D97-AF65-F5344CB8AC3E}">
        <p14:creationId xmlns:p14="http://schemas.microsoft.com/office/powerpoint/2010/main" val="270189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FFB5D89-2AFF-41E9-A294-2250C9AF6900}" type="datetimeFigureOut">
              <a:rPr lang="fr-FR" smtClean="0"/>
              <a:t>27/05/2021</a:t>
            </a:fld>
            <a:endParaRPr lang="fr-F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EDA2349-C2BB-41FB-9C28-1EFA0E636CC2}" type="slidenum">
              <a:rPr lang="fr-FR" smtClean="0"/>
              <a:t>‹N°›</a:t>
            </a:fld>
            <a:endParaRPr lang="fr-F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0905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Assemblée générale</a:t>
            </a:r>
          </a:p>
        </p:txBody>
      </p:sp>
      <p:sp>
        <p:nvSpPr>
          <p:cNvPr id="3" name="Sous-titre 2"/>
          <p:cNvSpPr>
            <a:spLocks noGrp="1"/>
          </p:cNvSpPr>
          <p:nvPr>
            <p:ph type="subTitle" idx="1"/>
          </p:nvPr>
        </p:nvSpPr>
        <p:spPr/>
        <p:txBody>
          <a:bodyPr>
            <a:normAutofit/>
          </a:bodyPr>
          <a:lstStyle/>
          <a:p>
            <a:r>
              <a:rPr lang="fr-FR" dirty="0"/>
              <a:t>Assemblée générale spéciale Covid</a:t>
            </a:r>
          </a:p>
        </p:txBody>
      </p:sp>
      <p:pic>
        <p:nvPicPr>
          <p:cNvPr id="4" name="Image 3"/>
          <p:cNvPicPr>
            <a:picLocks noChangeAspect="1"/>
          </p:cNvPicPr>
          <p:nvPr/>
        </p:nvPicPr>
        <p:blipFill>
          <a:blip r:embed="rId2"/>
          <a:stretch>
            <a:fillRect/>
          </a:stretch>
        </p:blipFill>
        <p:spPr>
          <a:xfrm>
            <a:off x="10015989" y="5336339"/>
            <a:ext cx="1380952" cy="1285714"/>
          </a:xfrm>
          <a:prstGeom prst="rect">
            <a:avLst/>
          </a:prstGeom>
        </p:spPr>
      </p:pic>
      <p:sp>
        <p:nvSpPr>
          <p:cNvPr id="6" name="ZoneTexte 5"/>
          <p:cNvSpPr txBox="1"/>
          <p:nvPr/>
        </p:nvSpPr>
        <p:spPr>
          <a:xfrm>
            <a:off x="1820617" y="4604368"/>
            <a:ext cx="9218357" cy="938719"/>
          </a:xfrm>
          <a:prstGeom prst="rect">
            <a:avLst/>
          </a:prstGeom>
          <a:noFill/>
        </p:spPr>
        <p:txBody>
          <a:bodyPr wrap="none" rtlCol="0">
            <a:spAutoFit/>
          </a:bodyPr>
          <a:lstStyle/>
          <a:p>
            <a:r>
              <a:rPr lang="fr-FR" sz="5500" dirty="0" smtClean="0">
                <a:solidFill>
                  <a:srgbClr val="FF0000"/>
                </a:solidFill>
              </a:rPr>
              <a:t>Document de travail, non validé</a:t>
            </a:r>
            <a:endParaRPr lang="fr-FR" sz="5500" dirty="0">
              <a:solidFill>
                <a:srgbClr val="FF0000"/>
              </a:solidFill>
            </a:endParaRPr>
          </a:p>
        </p:txBody>
      </p:sp>
    </p:spTree>
    <p:extLst>
      <p:ext uri="{BB962C8B-B14F-4D97-AF65-F5344CB8AC3E}">
        <p14:creationId xmlns:p14="http://schemas.microsoft.com/office/powerpoint/2010/main" val="68539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Chiffres et principales décisions de nos instances</a:t>
            </a:r>
          </a:p>
        </p:txBody>
      </p:sp>
      <p:sp>
        <p:nvSpPr>
          <p:cNvPr id="3" name="Espace réservé du contenu 2"/>
          <p:cNvSpPr>
            <a:spLocks noGrp="1"/>
          </p:cNvSpPr>
          <p:nvPr>
            <p:ph idx="1"/>
          </p:nvPr>
        </p:nvSpPr>
        <p:spPr>
          <a:xfrm>
            <a:off x="1251678" y="2286001"/>
            <a:ext cx="10178322" cy="4079173"/>
          </a:xfrm>
        </p:spPr>
        <p:txBody>
          <a:bodyPr>
            <a:normAutofit lnSpcReduction="10000"/>
          </a:bodyPr>
          <a:lstStyle/>
          <a:p>
            <a:endParaRPr lang="fr-FR" dirty="0"/>
          </a:p>
          <a:p>
            <a:pPr marL="0" indent="0">
              <a:buNone/>
            </a:pPr>
            <a:r>
              <a:rPr lang="fr-FR" dirty="0"/>
              <a:t>Nombre de réunion de bureau  : 6</a:t>
            </a:r>
          </a:p>
          <a:p>
            <a:pPr marL="0" indent="0">
              <a:buNone/>
            </a:pPr>
            <a:r>
              <a:rPr lang="fr-FR" dirty="0"/>
              <a:t>Nombre de CA  : 3</a:t>
            </a:r>
          </a:p>
          <a:p>
            <a:r>
              <a:rPr lang="fr-FR" dirty="0"/>
              <a:t>Nous avons été sollicités dans le cadre du chômage partiel pendant le deuxième confinement par les salariés pour une prise en charge des salaires à hauteur de 100% (l’Etat  ne participant qu’à hauteur de 84%).</a:t>
            </a:r>
          </a:p>
          <a:p>
            <a:r>
              <a:rPr lang="fr-FR" dirty="0"/>
              <a:t>Nous avons débattu :</a:t>
            </a:r>
          </a:p>
          <a:p>
            <a:pPr lvl="1"/>
            <a:r>
              <a:rPr lang="fr-FR" dirty="0"/>
              <a:t>Sur la mise en place des activités alternatives</a:t>
            </a:r>
          </a:p>
          <a:p>
            <a:pPr lvl="1"/>
            <a:r>
              <a:rPr lang="fr-FR" dirty="0"/>
              <a:t>L’encaissement de tous les chèques pour les adhésions</a:t>
            </a:r>
          </a:p>
          <a:p>
            <a:pPr lvl="1"/>
            <a:r>
              <a:rPr lang="fr-FR" dirty="0"/>
              <a:t>Les réductions possibles liées au Covid</a:t>
            </a:r>
          </a:p>
          <a:p>
            <a:pPr lvl="1"/>
            <a:r>
              <a:rPr lang="fr-FR" dirty="0"/>
              <a:t>L’organisation de l’assemblée générale</a:t>
            </a:r>
          </a:p>
          <a:p>
            <a:pPr marL="0" indent="0">
              <a:buNone/>
            </a:pPr>
            <a:endParaRPr lang="fr-FR" dirty="0"/>
          </a:p>
        </p:txBody>
      </p:sp>
    </p:spTree>
    <p:extLst>
      <p:ext uri="{BB962C8B-B14F-4D97-AF65-F5344CB8AC3E}">
        <p14:creationId xmlns:p14="http://schemas.microsoft.com/office/powerpoint/2010/main" val="103083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Activités et fonctionnement</a:t>
            </a:r>
          </a:p>
        </p:txBody>
      </p:sp>
      <p:sp>
        <p:nvSpPr>
          <p:cNvPr id="3" name="Espace réservé du contenu 2"/>
          <p:cNvSpPr>
            <a:spLocks noGrp="1"/>
          </p:cNvSpPr>
          <p:nvPr>
            <p:ph idx="1"/>
          </p:nvPr>
        </p:nvSpPr>
        <p:spPr>
          <a:xfrm>
            <a:off x="1251678" y="1274814"/>
            <a:ext cx="10178322" cy="599703"/>
          </a:xfrm>
        </p:spPr>
        <p:txBody>
          <a:bodyPr/>
          <a:lstStyle/>
          <a:p>
            <a:r>
              <a:rPr lang="fr-FR" dirty="0"/>
              <a:t>Les créneaux piscine affectés au club : planning des activités aquatiques</a:t>
            </a:r>
          </a:p>
        </p:txBody>
      </p:sp>
      <p:pic>
        <p:nvPicPr>
          <p:cNvPr id="4" name="Image 3"/>
          <p:cNvPicPr>
            <a:picLocks noChangeAspect="1"/>
          </p:cNvPicPr>
          <p:nvPr/>
        </p:nvPicPr>
        <p:blipFill>
          <a:blip r:embed="rId2"/>
          <a:stretch>
            <a:fillRect/>
          </a:stretch>
        </p:blipFill>
        <p:spPr>
          <a:xfrm>
            <a:off x="1251677" y="1635060"/>
            <a:ext cx="8058577" cy="5059107"/>
          </a:xfrm>
          <a:prstGeom prst="rect">
            <a:avLst/>
          </a:prstGeom>
        </p:spPr>
      </p:pic>
      <p:sp>
        <p:nvSpPr>
          <p:cNvPr id="5" name="ZoneTexte 4"/>
          <p:cNvSpPr txBox="1"/>
          <p:nvPr/>
        </p:nvSpPr>
        <p:spPr>
          <a:xfrm>
            <a:off x="9310254" y="1649864"/>
            <a:ext cx="2715615" cy="1477328"/>
          </a:xfrm>
          <a:prstGeom prst="rect">
            <a:avLst/>
          </a:prstGeom>
          <a:noFill/>
        </p:spPr>
        <p:txBody>
          <a:bodyPr wrap="none" rtlCol="0">
            <a:spAutoFit/>
          </a:bodyPr>
          <a:lstStyle/>
          <a:p>
            <a:pPr marL="285750" indent="-285750">
              <a:buFont typeface="Arial" panose="020B0604020202020204" pitchFamily="34" charset="0"/>
              <a:buChar char="•"/>
            </a:pPr>
            <a:r>
              <a:rPr lang="fr-FR" b="1" dirty="0"/>
              <a:t>Natation de course</a:t>
            </a:r>
          </a:p>
          <a:p>
            <a:pPr marL="285750" indent="-285750">
              <a:buFont typeface="Arial" panose="020B0604020202020204" pitchFamily="34" charset="0"/>
              <a:buChar char="•"/>
            </a:pPr>
            <a:r>
              <a:rPr lang="fr-FR" b="1" dirty="0"/>
              <a:t>Water Polo</a:t>
            </a:r>
          </a:p>
          <a:p>
            <a:pPr marL="285750" indent="-285750">
              <a:buFont typeface="Arial" panose="020B0604020202020204" pitchFamily="34" charset="0"/>
              <a:buChar char="•"/>
            </a:pPr>
            <a:r>
              <a:rPr lang="fr-FR" b="1" dirty="0"/>
              <a:t>Natation Artistique</a:t>
            </a:r>
          </a:p>
          <a:p>
            <a:pPr marL="285750" indent="-285750">
              <a:buFont typeface="Arial" panose="020B0604020202020204" pitchFamily="34" charset="0"/>
              <a:buChar char="•"/>
            </a:pPr>
            <a:r>
              <a:rPr lang="fr-FR" b="1" dirty="0"/>
              <a:t>Natation Maîtres</a:t>
            </a:r>
          </a:p>
          <a:p>
            <a:pPr marL="285750" indent="-285750">
              <a:buFont typeface="Arial" panose="020B0604020202020204" pitchFamily="34" charset="0"/>
              <a:buChar char="•"/>
            </a:pPr>
            <a:r>
              <a:rPr lang="fr-FR" b="1" dirty="0"/>
              <a:t>Natation Handisport</a:t>
            </a:r>
          </a:p>
        </p:txBody>
      </p:sp>
    </p:spTree>
    <p:extLst>
      <p:ext uri="{BB962C8B-B14F-4D97-AF65-F5344CB8AC3E}">
        <p14:creationId xmlns:p14="http://schemas.microsoft.com/office/powerpoint/2010/main" val="201981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 effectifs par activité </a:t>
            </a:r>
          </a:p>
        </p:txBody>
      </p:sp>
      <p:sp>
        <p:nvSpPr>
          <p:cNvPr id="3" name="Espace réservé du contenu 2"/>
          <p:cNvSpPr>
            <a:spLocks noGrp="1"/>
          </p:cNvSpPr>
          <p:nvPr>
            <p:ph idx="1"/>
          </p:nvPr>
        </p:nvSpPr>
        <p:spPr>
          <a:xfrm>
            <a:off x="1251678" y="1258957"/>
            <a:ext cx="10178322" cy="5433391"/>
          </a:xfrm>
        </p:spPr>
        <p:txBody>
          <a:bodyPr>
            <a:normAutofit fontScale="92500" lnSpcReduction="10000"/>
          </a:bodyPr>
          <a:lstStyle/>
          <a:p>
            <a:r>
              <a:rPr lang="fr-FR" dirty="0"/>
              <a:t>2019 / 2020 :</a:t>
            </a:r>
          </a:p>
          <a:p>
            <a:pPr lvl="1"/>
            <a:r>
              <a:rPr lang="fr-FR" dirty="0"/>
              <a:t>ENF (Caneton / Canards Jaunes / Canards Bleu)</a:t>
            </a:r>
          </a:p>
          <a:p>
            <a:pPr lvl="1"/>
            <a:r>
              <a:rPr lang="fr-FR" dirty="0"/>
              <a:t>ADOS / Prépa BAC</a:t>
            </a:r>
          </a:p>
          <a:p>
            <a:pPr lvl="1"/>
            <a:r>
              <a:rPr lang="fr-FR" dirty="0"/>
              <a:t>Natation de course (AV / Jeune / Performances / Elites)</a:t>
            </a:r>
          </a:p>
          <a:p>
            <a:pPr lvl="1"/>
            <a:r>
              <a:rPr lang="fr-FR" dirty="0"/>
              <a:t>Handisports</a:t>
            </a:r>
          </a:p>
          <a:p>
            <a:pPr lvl="1"/>
            <a:r>
              <a:rPr lang="fr-FR" dirty="0"/>
              <a:t>Maîtres / Adultes</a:t>
            </a:r>
          </a:p>
          <a:p>
            <a:pPr lvl="1"/>
            <a:r>
              <a:rPr lang="fr-FR" dirty="0"/>
              <a:t>Water polo (U9 à U17 / N3 / N2 / Waterpolo-Passion)</a:t>
            </a:r>
          </a:p>
          <a:p>
            <a:endParaRPr lang="fr-FR" dirty="0"/>
          </a:p>
          <a:p>
            <a:r>
              <a:rPr lang="fr-FR" dirty="0"/>
              <a:t>2020-2021 :</a:t>
            </a:r>
          </a:p>
          <a:p>
            <a:pPr lvl="1"/>
            <a:r>
              <a:rPr lang="fr-FR" dirty="0"/>
              <a:t>ENF (Caneton / Canards Jaunes / Canards Bleu)</a:t>
            </a:r>
          </a:p>
          <a:p>
            <a:pPr lvl="1"/>
            <a:r>
              <a:rPr lang="fr-FR" dirty="0"/>
              <a:t>ADOS / Prépa BAC</a:t>
            </a:r>
          </a:p>
          <a:p>
            <a:pPr lvl="1"/>
            <a:r>
              <a:rPr lang="fr-FR" dirty="0"/>
              <a:t>Natation de course (AV / Jeune / Performances / Elites)</a:t>
            </a:r>
          </a:p>
          <a:p>
            <a:pPr lvl="1"/>
            <a:r>
              <a:rPr lang="fr-FR" dirty="0"/>
              <a:t>Handisports</a:t>
            </a:r>
          </a:p>
          <a:p>
            <a:pPr lvl="1"/>
            <a:r>
              <a:rPr lang="fr-FR" dirty="0"/>
              <a:t>Maîtres / Adultes</a:t>
            </a:r>
          </a:p>
          <a:p>
            <a:pPr lvl="1"/>
            <a:r>
              <a:rPr lang="fr-FR" dirty="0"/>
              <a:t>Water polo (U9 à U17 / N3 / N2 / Waterpolo-Passion)</a:t>
            </a:r>
          </a:p>
        </p:txBody>
      </p:sp>
    </p:spTree>
    <p:extLst>
      <p:ext uri="{BB962C8B-B14F-4D97-AF65-F5344CB8AC3E}">
        <p14:creationId xmlns:p14="http://schemas.microsoft.com/office/powerpoint/2010/main" val="238704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Evolution du nombre d’adhérents et la répartition par activité</a:t>
            </a:r>
          </a:p>
        </p:txBody>
      </p:sp>
      <p:sp>
        <p:nvSpPr>
          <p:cNvPr id="3" name="Espace réservé du contenu 2"/>
          <p:cNvSpPr>
            <a:spLocks noGrp="1"/>
          </p:cNvSpPr>
          <p:nvPr>
            <p:ph idx="1"/>
          </p:nvPr>
        </p:nvSpPr>
        <p:spPr/>
        <p:txBody>
          <a:bodyPr/>
          <a:lstStyle/>
          <a:p>
            <a:r>
              <a:rPr lang="fr-FR" dirty="0"/>
              <a:t>Le nombre d’adhérents a diminué l’an passé. </a:t>
            </a:r>
          </a:p>
          <a:p>
            <a:r>
              <a:rPr lang="fr-FR" dirty="0"/>
              <a:t>587 – 493 </a:t>
            </a:r>
          </a:p>
          <a:p>
            <a:pPr lvl="1"/>
            <a:r>
              <a:rPr lang="fr-FR" dirty="0"/>
              <a:t>ENF (Caneton / Canards Jaunes / Canards Bleu)</a:t>
            </a:r>
          </a:p>
          <a:p>
            <a:pPr lvl="1"/>
            <a:r>
              <a:rPr lang="fr-FR" dirty="0"/>
              <a:t>ADOS / Prépa BAC</a:t>
            </a:r>
          </a:p>
          <a:p>
            <a:pPr lvl="1"/>
            <a:r>
              <a:rPr lang="fr-FR" dirty="0"/>
              <a:t>Natation de course (AV / Jeune / Performances / Elites)</a:t>
            </a:r>
          </a:p>
          <a:p>
            <a:pPr lvl="1"/>
            <a:r>
              <a:rPr lang="fr-FR" dirty="0"/>
              <a:t>Handisports</a:t>
            </a:r>
          </a:p>
          <a:p>
            <a:pPr lvl="1"/>
            <a:r>
              <a:rPr lang="fr-FR" dirty="0"/>
              <a:t>Maîtres / Adultes</a:t>
            </a:r>
          </a:p>
          <a:p>
            <a:pPr lvl="1"/>
            <a:r>
              <a:rPr lang="fr-FR" dirty="0"/>
              <a:t>Water polo (U9 à U17 / N3 / N2 / Waterpolo-Passion)</a:t>
            </a:r>
          </a:p>
          <a:p>
            <a:pPr lvl="1"/>
            <a:endParaRPr lang="fr-FR" dirty="0"/>
          </a:p>
        </p:txBody>
      </p:sp>
    </p:spTree>
    <p:extLst>
      <p:ext uri="{BB962C8B-B14F-4D97-AF65-F5344CB8AC3E}">
        <p14:creationId xmlns:p14="http://schemas.microsoft.com/office/powerpoint/2010/main" val="171743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Affiliation à la fédération Française</a:t>
            </a:r>
          </a:p>
        </p:txBody>
      </p:sp>
      <p:sp>
        <p:nvSpPr>
          <p:cNvPr id="3" name="Espace réservé du contenu 2"/>
          <p:cNvSpPr>
            <a:spLocks noGrp="1"/>
          </p:cNvSpPr>
          <p:nvPr>
            <p:ph idx="1"/>
          </p:nvPr>
        </p:nvSpPr>
        <p:spPr>
          <a:xfrm>
            <a:off x="1251678" y="2286001"/>
            <a:ext cx="10178322" cy="4340430"/>
          </a:xfrm>
        </p:spPr>
        <p:txBody>
          <a:bodyPr>
            <a:normAutofit/>
          </a:bodyPr>
          <a:lstStyle/>
          <a:p>
            <a:r>
              <a:rPr lang="fr-FR" b="1" dirty="0"/>
              <a:t>Le club des canards rochelais est affilié </a:t>
            </a:r>
          </a:p>
          <a:p>
            <a:pPr lvl="1"/>
            <a:r>
              <a:rPr lang="fr-FR" dirty="0"/>
              <a:t>à la Fédération Française de Natation</a:t>
            </a:r>
          </a:p>
          <a:p>
            <a:pPr lvl="1"/>
            <a:r>
              <a:rPr lang="fr-FR" dirty="0"/>
              <a:t>À la Fédération Française Handisports</a:t>
            </a:r>
          </a:p>
          <a:p>
            <a:pPr marL="0" indent="0">
              <a:buNone/>
            </a:pPr>
            <a:endParaRPr lang="fr-FR" dirty="0"/>
          </a:p>
          <a:p>
            <a:r>
              <a:rPr lang="fr-FR" b="1" dirty="0"/>
              <a:t>Dépendant de la politique fédérale</a:t>
            </a:r>
            <a:endParaRPr lang="fr-FR" sz="1800" dirty="0"/>
          </a:p>
          <a:p>
            <a:pPr lvl="1"/>
            <a:r>
              <a:rPr lang="fr-FR" dirty="0"/>
              <a:t>Respect des calendriers sportifs</a:t>
            </a:r>
          </a:p>
          <a:p>
            <a:pPr lvl="1"/>
            <a:r>
              <a:rPr lang="fr-FR" dirty="0"/>
              <a:t>Respect de l’ENF</a:t>
            </a:r>
          </a:p>
          <a:p>
            <a:pPr lvl="1"/>
            <a:r>
              <a:rPr lang="fr-FR" dirty="0"/>
              <a:t>Aider à la formation des officiels et des cadres</a:t>
            </a:r>
          </a:p>
          <a:p>
            <a:pPr lvl="1"/>
            <a:r>
              <a:rPr lang="fr-FR" dirty="0"/>
              <a:t>Club labélisé FORMATEUR</a:t>
            </a:r>
          </a:p>
          <a:p>
            <a:pPr lvl="1"/>
            <a:endParaRPr lang="fr-FR" dirty="0"/>
          </a:p>
        </p:txBody>
      </p:sp>
    </p:spTree>
    <p:extLst>
      <p:ext uri="{BB962C8B-B14F-4D97-AF65-F5344CB8AC3E}">
        <p14:creationId xmlns:p14="http://schemas.microsoft.com/office/powerpoint/2010/main" val="376885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Nos partenaires</a:t>
            </a:r>
          </a:p>
        </p:txBody>
      </p:sp>
      <p:sp>
        <p:nvSpPr>
          <p:cNvPr id="3" name="Espace réservé du contenu 2"/>
          <p:cNvSpPr>
            <a:spLocks noGrp="1"/>
          </p:cNvSpPr>
          <p:nvPr>
            <p:ph idx="1"/>
          </p:nvPr>
        </p:nvSpPr>
        <p:spPr>
          <a:xfrm>
            <a:off x="1251678" y="1152938"/>
            <a:ext cx="10178322" cy="5322677"/>
          </a:xfrm>
        </p:spPr>
        <p:txBody>
          <a:bodyPr/>
          <a:lstStyle/>
          <a:p>
            <a:r>
              <a:rPr lang="fr-FR" dirty="0"/>
              <a:t>Soutien financier et logistique de la V</a:t>
            </a:r>
            <a:r>
              <a:rPr lang="fr-FR" b="1" dirty="0"/>
              <a:t>ille de La Rochelle</a:t>
            </a:r>
          </a:p>
          <a:p>
            <a:pPr lvl="1"/>
            <a:r>
              <a:rPr lang="fr-FR" dirty="0"/>
              <a:t>Nos activités sont possibles grâce au soutien logistique et financier de la ville et de la communauté de l’agglomération de La Rochelle qui met gracieusement à disposition la piscine et financent les activités du club au travers d’une subvention (locaux du club, lignes d’eau, …). </a:t>
            </a:r>
          </a:p>
          <a:p>
            <a:pPr lvl="1"/>
            <a:r>
              <a:rPr lang="fr-FR" dirty="0"/>
              <a:t>L’aide et les conseils qui nous ont été très précieux cette année :</a:t>
            </a:r>
          </a:p>
          <a:p>
            <a:pPr lvl="2"/>
            <a:r>
              <a:rPr lang="fr-FR" dirty="0"/>
              <a:t>Du directeur de la piscine communautaire ainsi que de la cheffe de bassin et de leurs équipes notamment celle de l’accueil et d’entretien des vestiaires</a:t>
            </a:r>
          </a:p>
          <a:p>
            <a:pPr lvl="2"/>
            <a:r>
              <a:rPr lang="fr-FR" dirty="0"/>
              <a:t>De la Direction des Sports de la Ville par la mise à disposition d’ERP de plein air</a:t>
            </a:r>
          </a:p>
          <a:p>
            <a:pPr lvl="2"/>
            <a:r>
              <a:rPr lang="fr-FR" dirty="0"/>
              <a:t>Du service des salles municipales pour la mise à disposition d’une salle adaptée à notre besoin</a:t>
            </a:r>
          </a:p>
          <a:p>
            <a:pPr lvl="2"/>
            <a:endParaRPr lang="fr-FR" dirty="0"/>
          </a:p>
          <a:p>
            <a:r>
              <a:rPr lang="fr-FR" dirty="0"/>
              <a:t>Subvention du Conseil Départemental</a:t>
            </a:r>
          </a:p>
          <a:p>
            <a:endParaRPr lang="fr-FR" dirty="0"/>
          </a:p>
          <a:p>
            <a:r>
              <a:rPr lang="fr-FR" dirty="0"/>
              <a:t>Subvention de l’ANS</a:t>
            </a:r>
          </a:p>
        </p:txBody>
      </p:sp>
    </p:spTree>
    <p:extLst>
      <p:ext uri="{BB962C8B-B14F-4D97-AF65-F5344CB8AC3E}">
        <p14:creationId xmlns:p14="http://schemas.microsoft.com/office/powerpoint/2010/main" val="296022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réalisations, Les projets</a:t>
            </a:r>
          </a:p>
        </p:txBody>
      </p:sp>
      <p:sp>
        <p:nvSpPr>
          <p:cNvPr id="3" name="Espace réservé du contenu 2"/>
          <p:cNvSpPr>
            <a:spLocks noGrp="1"/>
          </p:cNvSpPr>
          <p:nvPr>
            <p:ph idx="1"/>
          </p:nvPr>
        </p:nvSpPr>
        <p:spPr>
          <a:xfrm>
            <a:off x="1251678" y="1745674"/>
            <a:ext cx="10178322" cy="4821382"/>
          </a:xfrm>
        </p:spPr>
        <p:txBody>
          <a:bodyPr>
            <a:normAutofit/>
          </a:bodyPr>
          <a:lstStyle/>
          <a:p>
            <a:pPr marL="0" indent="0">
              <a:buNone/>
            </a:pPr>
            <a:r>
              <a:rPr lang="fr-FR" b="1" dirty="0"/>
              <a:t>Campagne d’inscription </a:t>
            </a:r>
            <a:r>
              <a:rPr lang="fr-FR" dirty="0"/>
              <a:t>: </a:t>
            </a:r>
          </a:p>
          <a:p>
            <a:pPr marL="723900"/>
            <a:r>
              <a:rPr lang="fr-FR" dirty="0"/>
              <a:t>Au total, les bénévoles du club ont assuré : plusieurs séances de réinscriptions en juillet et septembre. </a:t>
            </a:r>
          </a:p>
          <a:p>
            <a:r>
              <a:rPr lang="fr-FR" b="1" dirty="0"/>
              <a:t>Développement du site internet </a:t>
            </a:r>
          </a:p>
          <a:p>
            <a:pPr lvl="1"/>
            <a:r>
              <a:rPr lang="fr-FR" dirty="0"/>
              <a:t>Afin de mieux informer sur les activités, le club a modernisé et développé son site internet. Les fonctionnalités sont larges : équipes, photos, agenda, organigrammes, mail et aussi paiement en ligne, sms.</a:t>
            </a:r>
          </a:p>
          <a:p>
            <a:r>
              <a:rPr lang="fr-FR" b="1" dirty="0"/>
              <a:t>Travail de modernisation des inscriptions </a:t>
            </a:r>
          </a:p>
          <a:p>
            <a:pPr lvl="1"/>
            <a:r>
              <a:rPr lang="fr-FR" dirty="0"/>
              <a:t>A ce jour, un travail important a été effectué de transfert des données vers une nouvelle solution informatique en vue d’améliorer la mise à jour des dossiers des adhérents et de modernisation des inscriptions, afin d’éviter les erreurs de saisies. </a:t>
            </a:r>
          </a:p>
          <a:p>
            <a:pPr lvl="1"/>
            <a:r>
              <a:rPr lang="fr-FR" dirty="0"/>
              <a:t>Ce système repose sur la saisie informatique via notre site internet au moment des inscriptions. </a:t>
            </a:r>
          </a:p>
          <a:p>
            <a:pPr lvl="1"/>
            <a:endParaRPr lang="fr-FR" dirty="0"/>
          </a:p>
        </p:txBody>
      </p:sp>
    </p:spTree>
    <p:extLst>
      <p:ext uri="{BB962C8B-B14F-4D97-AF65-F5344CB8AC3E}">
        <p14:creationId xmlns:p14="http://schemas.microsoft.com/office/powerpoint/2010/main" val="310732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446059" y="457200"/>
            <a:ext cx="6745941" cy="1196975"/>
          </a:xfrm>
        </p:spPr>
        <p:txBody>
          <a:bodyPr>
            <a:normAutofit fontScale="90000"/>
          </a:bodyPr>
          <a:lstStyle/>
          <a:p>
            <a:r>
              <a:rPr lang="fr-FR" dirty="0"/>
              <a:t>Site internet des canards</a:t>
            </a:r>
          </a:p>
        </p:txBody>
      </p:sp>
      <p:sp>
        <p:nvSpPr>
          <p:cNvPr id="4" name="Espace réservé du texte 3"/>
          <p:cNvSpPr>
            <a:spLocks noGrp="1"/>
          </p:cNvSpPr>
          <p:nvPr>
            <p:ph type="body" sz="half" idx="4294967295"/>
          </p:nvPr>
        </p:nvSpPr>
        <p:spPr>
          <a:xfrm>
            <a:off x="6316009" y="2227263"/>
            <a:ext cx="3092450" cy="4164012"/>
          </a:xfrm>
        </p:spPr>
        <p:txBody>
          <a:bodyPr/>
          <a:lstStyle/>
          <a:p>
            <a:pPr marL="0" indent="0">
              <a:buNone/>
            </a:pPr>
            <a:r>
              <a:rPr lang="fr-FR" b="1" dirty="0"/>
              <a:t>Fonctionnalités :</a:t>
            </a:r>
          </a:p>
          <a:p>
            <a:r>
              <a:rPr lang="fr-FR" dirty="0"/>
              <a:t>Agenda</a:t>
            </a:r>
          </a:p>
          <a:p>
            <a:r>
              <a:rPr lang="fr-FR" dirty="0"/>
              <a:t>Newsletter</a:t>
            </a:r>
          </a:p>
          <a:p>
            <a:r>
              <a:rPr lang="fr-FR" dirty="0"/>
              <a:t>Photos</a:t>
            </a:r>
          </a:p>
          <a:p>
            <a:r>
              <a:rPr lang="fr-FR" dirty="0"/>
              <a:t>Des news</a:t>
            </a:r>
          </a:p>
          <a:p>
            <a:r>
              <a:rPr lang="fr-FR" dirty="0"/>
              <a:t>Des actus</a:t>
            </a:r>
          </a:p>
          <a:p>
            <a:r>
              <a:rPr lang="fr-FR" dirty="0"/>
              <a:t>Des partenaires</a:t>
            </a:r>
          </a:p>
          <a:p>
            <a:r>
              <a:rPr lang="fr-FR" dirty="0"/>
              <a:t>Des pages équipes/sections</a:t>
            </a:r>
          </a:p>
        </p:txBody>
      </p:sp>
      <p:pic>
        <p:nvPicPr>
          <p:cNvPr id="6" name="Image 5"/>
          <p:cNvPicPr>
            <a:picLocks noChangeAspect="1"/>
          </p:cNvPicPr>
          <p:nvPr/>
        </p:nvPicPr>
        <p:blipFill>
          <a:blip r:embed="rId2"/>
          <a:stretch>
            <a:fillRect/>
          </a:stretch>
        </p:blipFill>
        <p:spPr>
          <a:xfrm>
            <a:off x="1369638" y="564777"/>
            <a:ext cx="3724275" cy="5934075"/>
          </a:xfrm>
          <a:prstGeom prst="rect">
            <a:avLst/>
          </a:prstGeom>
        </p:spPr>
      </p:pic>
    </p:spTree>
    <p:extLst>
      <p:ext uri="{BB962C8B-B14F-4D97-AF65-F5344CB8AC3E}">
        <p14:creationId xmlns:p14="http://schemas.microsoft.com/office/powerpoint/2010/main" val="302252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Bilan sportif</a:t>
            </a:r>
          </a:p>
        </p:txBody>
      </p:sp>
      <p:sp>
        <p:nvSpPr>
          <p:cNvPr id="5" name="Espace réservé du texte 4"/>
          <p:cNvSpPr>
            <a:spLocks noGrp="1"/>
          </p:cNvSpPr>
          <p:nvPr>
            <p:ph type="body" idx="1"/>
          </p:nvPr>
        </p:nvSpPr>
        <p:spPr>
          <a:xfrm>
            <a:off x="3242929" y="5159781"/>
            <a:ext cx="7372061" cy="951135"/>
          </a:xfrm>
        </p:spPr>
        <p:txBody>
          <a:bodyPr/>
          <a:lstStyle/>
          <a:p>
            <a:r>
              <a:rPr lang="fr-FR" dirty="0"/>
              <a:t>Assemblée générale spéciale Covid</a:t>
            </a:r>
          </a:p>
        </p:txBody>
      </p:sp>
      <p:pic>
        <p:nvPicPr>
          <p:cNvPr id="6" name="Image 5"/>
          <p:cNvPicPr>
            <a:picLocks noChangeAspect="1"/>
          </p:cNvPicPr>
          <p:nvPr/>
        </p:nvPicPr>
        <p:blipFill>
          <a:blip r:embed="rId2"/>
          <a:stretch>
            <a:fillRect/>
          </a:stretch>
        </p:blipFill>
        <p:spPr>
          <a:xfrm>
            <a:off x="10367100" y="5468059"/>
            <a:ext cx="1380952" cy="1285714"/>
          </a:xfrm>
          <a:prstGeom prst="rect">
            <a:avLst/>
          </a:prstGeom>
        </p:spPr>
      </p:pic>
    </p:spTree>
    <p:extLst>
      <p:ext uri="{BB962C8B-B14F-4D97-AF65-F5344CB8AC3E}">
        <p14:creationId xmlns:p14="http://schemas.microsoft.com/office/powerpoint/2010/main" val="154300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Water-polo</a:t>
            </a:r>
          </a:p>
        </p:txBody>
      </p:sp>
      <p:sp>
        <p:nvSpPr>
          <p:cNvPr id="7" name="Espace réservé du contenu 6"/>
          <p:cNvSpPr>
            <a:spLocks noGrp="1"/>
          </p:cNvSpPr>
          <p:nvPr>
            <p:ph sz="half" idx="1"/>
          </p:nvPr>
        </p:nvSpPr>
        <p:spPr>
          <a:xfrm>
            <a:off x="1257300" y="1480095"/>
            <a:ext cx="4800600" cy="5090038"/>
          </a:xfrm>
        </p:spPr>
        <p:txBody>
          <a:bodyPr>
            <a:normAutofit fontScale="70000" lnSpcReduction="20000"/>
          </a:bodyPr>
          <a:lstStyle/>
          <a:p>
            <a:pPr marL="0" indent="0">
              <a:buNone/>
            </a:pPr>
            <a:r>
              <a:rPr lang="fr-FR" b="1" dirty="0"/>
              <a:t>U9/U11</a:t>
            </a:r>
          </a:p>
          <a:p>
            <a:r>
              <a:rPr lang="fr-FR" dirty="0"/>
              <a:t>Participation à 2 tournois /rassemblements pour nos jeunes. Belle dynamique sur cet effectif qui étoffe de saison en saison. Notre niveau est globalement bon par rapport aux clubs de la région. Nous avions un titre e champion de la Ligue à défendre dans cette catégorie.</a:t>
            </a:r>
          </a:p>
          <a:p>
            <a:pPr marL="0" indent="0">
              <a:buNone/>
            </a:pPr>
            <a:r>
              <a:rPr lang="fr-FR" b="1" dirty="0"/>
              <a:t>U13</a:t>
            </a:r>
          </a:p>
          <a:p>
            <a:r>
              <a:rPr lang="fr-FR" dirty="0"/>
              <a:t>Notre équipe U13 était première du championnat LNA poule Haute avant la coupure avec que des victoires au compteur. Nous avons une très belle génération ( 2007/08) qui se retrouvera en U15 pour la saison 2021/2022.</a:t>
            </a:r>
          </a:p>
          <a:p>
            <a:r>
              <a:rPr lang="fr-FR" dirty="0"/>
              <a:t>2 joueurs repérés dans cet effectif par les sélectionneurs pour participer au rassemblement et détection de l'équipe de France U15.</a:t>
            </a:r>
          </a:p>
          <a:p>
            <a:r>
              <a:rPr lang="fr-FR" dirty="0"/>
              <a:t>Nous avions bon espoir de gagner le titre de champion de La ligue avec ce groupe tant ils dominaient le championnat. Partie remise.</a:t>
            </a:r>
          </a:p>
          <a:p>
            <a:pPr marL="0" indent="0">
              <a:buNone/>
            </a:pPr>
            <a:r>
              <a:rPr lang="fr-FR" b="1" dirty="0"/>
              <a:t>U15</a:t>
            </a:r>
          </a:p>
          <a:p>
            <a:r>
              <a:rPr lang="fr-FR" dirty="0"/>
              <a:t>Le groupe était classé 3ème sur 8 de la phase de Ligue et donc qualifié pour la phase inter ligue avec la zone Ouest qui devait se dérouler à partir du mois de mars.</a:t>
            </a:r>
          </a:p>
          <a:p>
            <a:endParaRPr lang="fr-FR" dirty="0"/>
          </a:p>
        </p:txBody>
      </p:sp>
      <p:sp>
        <p:nvSpPr>
          <p:cNvPr id="6" name="ZoneTexte 5"/>
          <p:cNvSpPr txBox="1"/>
          <p:nvPr/>
        </p:nvSpPr>
        <p:spPr>
          <a:xfrm>
            <a:off x="8153141" y="279766"/>
            <a:ext cx="3677610" cy="1200329"/>
          </a:xfrm>
          <a:prstGeom prst="rect">
            <a:avLst/>
          </a:prstGeom>
          <a:noFill/>
        </p:spPr>
        <p:txBody>
          <a:bodyPr wrap="none" rtlCol="0">
            <a:spAutoFit/>
          </a:bodyPr>
          <a:lstStyle/>
          <a:p>
            <a:r>
              <a:rPr lang="fr-FR" b="1" dirty="0"/>
              <a:t>1- Les résultats pré-confinement</a:t>
            </a:r>
          </a:p>
          <a:p>
            <a:r>
              <a:rPr lang="fr-FR" dirty="0"/>
              <a:t>2- Les activités post-confinement</a:t>
            </a:r>
          </a:p>
          <a:p>
            <a:r>
              <a:rPr lang="fr-FR" dirty="0"/>
              <a:t>3- Les actions de développement</a:t>
            </a:r>
          </a:p>
          <a:p>
            <a:r>
              <a:rPr lang="fr-FR" dirty="0"/>
              <a:t>4- Les objectifs 2020/2021</a:t>
            </a:r>
          </a:p>
        </p:txBody>
      </p:sp>
      <p:pic>
        <p:nvPicPr>
          <p:cNvPr id="14" name="Image 13"/>
          <p:cNvPicPr>
            <a:picLocks noChangeAspect="1"/>
          </p:cNvPicPr>
          <p:nvPr/>
        </p:nvPicPr>
        <p:blipFill>
          <a:blip r:embed="rId2"/>
          <a:stretch>
            <a:fillRect/>
          </a:stretch>
        </p:blipFill>
        <p:spPr>
          <a:xfrm rot="451261">
            <a:off x="7243814" y="2040233"/>
            <a:ext cx="2655333" cy="1874353"/>
          </a:xfrm>
          <a:prstGeom prst="rect">
            <a:avLst/>
          </a:prstGeom>
        </p:spPr>
      </p:pic>
    </p:spTree>
    <p:extLst>
      <p:ext uri="{BB962C8B-B14F-4D97-AF65-F5344CB8AC3E}">
        <p14:creationId xmlns:p14="http://schemas.microsoft.com/office/powerpoint/2010/main" val="242471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p:txBody>
          <a:bodyPr/>
          <a:lstStyle/>
          <a:p>
            <a:pPr marL="514350" indent="-514350">
              <a:buFont typeface="+mj-lt"/>
              <a:buAutoNum type="arabicPeriod"/>
            </a:pPr>
            <a:r>
              <a:rPr lang="fr-FR" dirty="0"/>
              <a:t>Le Mot du Président</a:t>
            </a:r>
          </a:p>
          <a:p>
            <a:pPr marL="514350" indent="-514350">
              <a:buFont typeface="+mj-lt"/>
              <a:buAutoNum type="arabicPeriod"/>
            </a:pPr>
            <a:r>
              <a:rPr lang="fr-FR" dirty="0"/>
              <a:t>Bilan administratif de l’année</a:t>
            </a:r>
          </a:p>
          <a:p>
            <a:pPr marL="514350" indent="-514350">
              <a:buFont typeface="+mj-lt"/>
              <a:buAutoNum type="arabicPeriod"/>
            </a:pPr>
            <a:r>
              <a:rPr lang="fr-FR" dirty="0"/>
              <a:t>Bilan sportif</a:t>
            </a:r>
          </a:p>
          <a:p>
            <a:pPr marL="514350" indent="-514350">
              <a:buFont typeface="+mj-lt"/>
              <a:buAutoNum type="arabicPeriod"/>
            </a:pPr>
            <a:r>
              <a:rPr lang="fr-FR" dirty="0"/>
              <a:t>Bilan financier et Budget prévisionnel</a:t>
            </a:r>
          </a:p>
          <a:p>
            <a:pPr marL="514350" indent="-514350">
              <a:buFont typeface="+mj-lt"/>
              <a:buAutoNum type="arabicPeriod"/>
            </a:pPr>
            <a:r>
              <a:rPr lang="fr-FR" dirty="0"/>
              <a:t>Echanges</a:t>
            </a:r>
          </a:p>
          <a:p>
            <a:pPr marL="514350" indent="-514350">
              <a:buFont typeface="+mj-lt"/>
              <a:buAutoNum type="arabicPeriod"/>
            </a:pPr>
            <a:r>
              <a:rPr lang="fr-FR" dirty="0"/>
              <a:t>Elections</a:t>
            </a:r>
          </a:p>
          <a:p>
            <a:pPr marL="0" indent="0">
              <a:buNone/>
            </a:pPr>
            <a:endParaRPr lang="fr-FR" dirty="0"/>
          </a:p>
        </p:txBody>
      </p:sp>
      <p:pic>
        <p:nvPicPr>
          <p:cNvPr id="4" name="Image 3"/>
          <p:cNvPicPr>
            <a:picLocks noChangeAspect="1"/>
          </p:cNvPicPr>
          <p:nvPr/>
        </p:nvPicPr>
        <p:blipFill>
          <a:blip r:embed="rId2"/>
          <a:stretch>
            <a:fillRect/>
          </a:stretch>
        </p:blipFill>
        <p:spPr>
          <a:xfrm>
            <a:off x="10049048" y="5397474"/>
            <a:ext cx="1380952" cy="1285714"/>
          </a:xfrm>
          <a:prstGeom prst="rect">
            <a:avLst/>
          </a:prstGeom>
        </p:spPr>
      </p:pic>
    </p:spTree>
    <p:extLst>
      <p:ext uri="{BB962C8B-B14F-4D97-AF65-F5344CB8AC3E}">
        <p14:creationId xmlns:p14="http://schemas.microsoft.com/office/powerpoint/2010/main" val="590606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Water-polo</a:t>
            </a:r>
          </a:p>
        </p:txBody>
      </p:sp>
      <p:sp>
        <p:nvSpPr>
          <p:cNvPr id="8" name="Espace réservé du contenu 7"/>
          <p:cNvSpPr>
            <a:spLocks noGrp="1"/>
          </p:cNvSpPr>
          <p:nvPr>
            <p:ph sz="half" idx="2"/>
          </p:nvPr>
        </p:nvSpPr>
        <p:spPr>
          <a:xfrm>
            <a:off x="1540239" y="1893340"/>
            <a:ext cx="4800600" cy="4695616"/>
          </a:xfrm>
        </p:spPr>
        <p:txBody>
          <a:bodyPr>
            <a:normAutofit fontScale="92500"/>
          </a:bodyPr>
          <a:lstStyle/>
          <a:p>
            <a:pPr marL="0" indent="0">
              <a:buNone/>
            </a:pPr>
            <a:r>
              <a:rPr lang="fr-FR" b="1" dirty="0"/>
              <a:t>U17</a:t>
            </a:r>
          </a:p>
          <a:p>
            <a:r>
              <a:rPr lang="fr-FR" dirty="0"/>
              <a:t>Le championnat n'a pas débuté.</a:t>
            </a:r>
          </a:p>
          <a:p>
            <a:pPr marL="0" indent="0">
              <a:buNone/>
            </a:pPr>
            <a:endParaRPr lang="fr-FR" dirty="0"/>
          </a:p>
          <a:p>
            <a:pPr marL="0" indent="0">
              <a:buNone/>
            </a:pPr>
            <a:r>
              <a:rPr lang="fr-FR" b="1" dirty="0"/>
              <a:t>La Nationale 2 </a:t>
            </a:r>
            <a:r>
              <a:rPr lang="fr-FR" dirty="0"/>
              <a:t>(voir classement officiel sur diaporama)</a:t>
            </a:r>
          </a:p>
          <a:p>
            <a:r>
              <a:rPr lang="fr-FR" dirty="0"/>
              <a:t>Les Canards étaient classés 5ème sur 10 à la mi championnat à égalité de point avec le 4ème et 3ème (différence de buts) mais avec un match en retard pour nos Canards.</a:t>
            </a:r>
          </a:p>
          <a:p>
            <a:r>
              <a:rPr lang="fr-FR" dirty="0"/>
              <a:t>Belle performance de notre équipe première qui avait pour objectif de finir dans le top 5 cette saison et était donc dans ses temps de passage.</a:t>
            </a:r>
          </a:p>
          <a:p>
            <a:endParaRPr lang="fr-FR" dirty="0"/>
          </a:p>
        </p:txBody>
      </p:sp>
      <p:sp>
        <p:nvSpPr>
          <p:cNvPr id="6" name="ZoneTexte 5"/>
          <p:cNvSpPr txBox="1"/>
          <p:nvPr/>
        </p:nvSpPr>
        <p:spPr>
          <a:xfrm>
            <a:off x="8153141" y="279766"/>
            <a:ext cx="3677610" cy="1200329"/>
          </a:xfrm>
          <a:prstGeom prst="rect">
            <a:avLst/>
          </a:prstGeom>
          <a:noFill/>
        </p:spPr>
        <p:txBody>
          <a:bodyPr wrap="none" rtlCol="0">
            <a:spAutoFit/>
          </a:bodyPr>
          <a:lstStyle/>
          <a:p>
            <a:r>
              <a:rPr lang="fr-FR" b="1" dirty="0"/>
              <a:t>1- Les résultats pré-confinement</a:t>
            </a:r>
          </a:p>
          <a:p>
            <a:r>
              <a:rPr lang="fr-FR" dirty="0"/>
              <a:t>2- Les activités post-confinement</a:t>
            </a:r>
          </a:p>
          <a:p>
            <a:r>
              <a:rPr lang="fr-FR" dirty="0"/>
              <a:t>3- Les actions de développement</a:t>
            </a:r>
          </a:p>
          <a:p>
            <a:r>
              <a:rPr lang="fr-FR" dirty="0"/>
              <a:t>4- Les objectifs 2020/2021</a:t>
            </a:r>
          </a:p>
        </p:txBody>
      </p:sp>
      <p:pic>
        <p:nvPicPr>
          <p:cNvPr id="13" name="Image 12"/>
          <p:cNvPicPr>
            <a:picLocks noChangeAspect="1"/>
          </p:cNvPicPr>
          <p:nvPr/>
        </p:nvPicPr>
        <p:blipFill>
          <a:blip r:embed="rId2"/>
          <a:stretch>
            <a:fillRect/>
          </a:stretch>
        </p:blipFill>
        <p:spPr>
          <a:xfrm rot="210081">
            <a:off x="6932535" y="1911811"/>
            <a:ext cx="3300926" cy="1812630"/>
          </a:xfrm>
          <a:prstGeom prst="rect">
            <a:avLst/>
          </a:prstGeom>
        </p:spPr>
      </p:pic>
      <p:pic>
        <p:nvPicPr>
          <p:cNvPr id="16" name="Image 15"/>
          <p:cNvPicPr>
            <a:picLocks noChangeAspect="1"/>
          </p:cNvPicPr>
          <p:nvPr/>
        </p:nvPicPr>
        <p:blipFill>
          <a:blip r:embed="rId3"/>
          <a:stretch>
            <a:fillRect/>
          </a:stretch>
        </p:blipFill>
        <p:spPr>
          <a:xfrm rot="230758">
            <a:off x="7463117" y="4406516"/>
            <a:ext cx="3352228" cy="2182440"/>
          </a:xfrm>
          <a:prstGeom prst="rect">
            <a:avLst/>
          </a:prstGeom>
        </p:spPr>
      </p:pic>
    </p:spTree>
    <p:extLst>
      <p:ext uri="{BB962C8B-B14F-4D97-AF65-F5344CB8AC3E}">
        <p14:creationId xmlns:p14="http://schemas.microsoft.com/office/powerpoint/2010/main" val="141283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WP Activités liées à la crise sanitaire</a:t>
            </a:r>
          </a:p>
        </p:txBody>
      </p:sp>
      <p:sp>
        <p:nvSpPr>
          <p:cNvPr id="3" name="Espace réservé du contenu 2"/>
          <p:cNvSpPr>
            <a:spLocks noGrp="1"/>
          </p:cNvSpPr>
          <p:nvPr>
            <p:ph idx="1"/>
          </p:nvPr>
        </p:nvSpPr>
        <p:spPr>
          <a:xfrm>
            <a:off x="1251678" y="2591252"/>
            <a:ext cx="10178322" cy="3593591"/>
          </a:xfrm>
        </p:spPr>
        <p:txBody>
          <a:bodyPr>
            <a:normAutofit fontScale="92500" lnSpcReduction="20000"/>
          </a:bodyPr>
          <a:lstStyle/>
          <a:p>
            <a:r>
              <a:rPr lang="fr-FR" dirty="0"/>
              <a:t>Nous avons réussi à mettre en place des sessions pour les compétiteurs à la </a:t>
            </a:r>
            <a:r>
              <a:rPr lang="fr-FR" b="1" dirty="0"/>
              <a:t>plage de chef de baie </a:t>
            </a:r>
            <a:r>
              <a:rPr lang="fr-FR" dirty="0"/>
              <a:t>via un tableau d'inscription en ligne afin de répondre aux nombreuses contraintes de reprise (nombre limité d'enfants par séances , distanciations...).</a:t>
            </a:r>
          </a:p>
          <a:p>
            <a:pPr lvl="1"/>
            <a:r>
              <a:rPr lang="fr-FR" dirty="0"/>
              <a:t>Au programme : travail en PPG à sec , nage pendant tout le mois de juin. </a:t>
            </a:r>
          </a:p>
          <a:p>
            <a:pPr lvl="1"/>
            <a:r>
              <a:rPr lang="fr-FR" dirty="0"/>
              <a:t>Quelques séances en piscine fin juin. (</a:t>
            </a:r>
            <a:r>
              <a:rPr lang="fr-FR" dirty="0" err="1"/>
              <a:t>cf</a:t>
            </a:r>
            <a:r>
              <a:rPr lang="fr-FR" dirty="0"/>
              <a:t> photo diaporama)</a:t>
            </a:r>
          </a:p>
          <a:p>
            <a:r>
              <a:rPr lang="fr-FR" dirty="0"/>
              <a:t>Nous avons aussi envoyé des </a:t>
            </a:r>
            <a:r>
              <a:rPr lang="fr-FR" b="1" dirty="0"/>
              <a:t>séances de maintien physique </a:t>
            </a:r>
            <a:r>
              <a:rPr lang="fr-FR" dirty="0"/>
              <a:t>par mail </a:t>
            </a:r>
          </a:p>
          <a:p>
            <a:r>
              <a:rPr lang="fr-FR" dirty="0"/>
              <a:t>Et nous avons pris le temps d’appeler chacun de nos compétiteurs pour pendre des nouvelles pendant le premier confinement.</a:t>
            </a:r>
          </a:p>
          <a:p>
            <a:pPr marL="0" indent="0">
              <a:buNone/>
            </a:pPr>
            <a:endParaRPr lang="fr-FR" dirty="0"/>
          </a:p>
          <a:p>
            <a:pPr marL="0" indent="0">
              <a:buNone/>
            </a:pPr>
            <a:r>
              <a:rPr lang="fr-FR" b="1" dirty="0"/>
              <a:t>Stage de Waterpolo exceptionnellement gratuit </a:t>
            </a:r>
            <a:r>
              <a:rPr lang="fr-FR" dirty="0"/>
              <a:t>pour toutes les catégories les 2 premières semaines du mois d‘août.</a:t>
            </a:r>
          </a:p>
        </p:txBody>
      </p:sp>
    </p:spTree>
    <p:extLst>
      <p:ext uri="{BB962C8B-B14F-4D97-AF65-F5344CB8AC3E}">
        <p14:creationId xmlns:p14="http://schemas.microsoft.com/office/powerpoint/2010/main" val="12899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WP Les actions de développement</a:t>
            </a:r>
          </a:p>
        </p:txBody>
      </p:sp>
      <p:sp>
        <p:nvSpPr>
          <p:cNvPr id="3" name="Espace réservé du contenu 2"/>
          <p:cNvSpPr>
            <a:spLocks noGrp="1"/>
          </p:cNvSpPr>
          <p:nvPr>
            <p:ph idx="1"/>
          </p:nvPr>
        </p:nvSpPr>
        <p:spPr>
          <a:xfrm>
            <a:off x="1251678" y="1223683"/>
            <a:ext cx="10178322" cy="5540188"/>
          </a:xfrm>
        </p:spPr>
        <p:txBody>
          <a:bodyPr>
            <a:noAutofit/>
          </a:bodyPr>
          <a:lstStyle/>
          <a:p>
            <a:pPr marL="0" indent="0">
              <a:buNone/>
            </a:pPr>
            <a:r>
              <a:rPr lang="fr-FR" sz="1800" b="1" dirty="0"/>
              <a:t>Stage à Sète :</a:t>
            </a:r>
          </a:p>
          <a:p>
            <a:r>
              <a:rPr lang="fr-FR" sz="1800" dirty="0"/>
              <a:t>Organisation d'un stage pour les U13 ( 2007/2008) à Sète afin de jouer toute une semaine contre l'un des meilleurs club formateur de France.</a:t>
            </a:r>
          </a:p>
          <a:p>
            <a:pPr lvl="1"/>
            <a:r>
              <a:rPr lang="fr-FR" dirty="0"/>
              <a:t>2 à 3 entraînements par jour pour nos jeunes, qui sont revenus littéralement transformés de cette expérience. Nous souhaitons renouveler cette action tous les ans car cela nous permet non seulement de faire progresser , mais aussi de faire évoluer nos méthodes d'entrainements. C'est comparable à une formation continue professionnelles pour nous éducateurs du club. Ces stages n'ont que des avantages.</a:t>
            </a:r>
          </a:p>
          <a:p>
            <a:pPr marL="0" indent="0">
              <a:buNone/>
            </a:pPr>
            <a:r>
              <a:rPr lang="fr-FR" sz="1800" b="1" dirty="0"/>
              <a:t>Stages internes </a:t>
            </a:r>
            <a:r>
              <a:rPr lang="fr-FR" sz="1800" dirty="0"/>
              <a:t>pour toutes les catégories à chaque vacances scolaires</a:t>
            </a:r>
          </a:p>
          <a:p>
            <a:pPr marL="0" indent="0">
              <a:buNone/>
            </a:pPr>
            <a:r>
              <a:rPr lang="fr-FR" sz="1800" dirty="0"/>
              <a:t>Mise en place de matchs </a:t>
            </a:r>
            <a:r>
              <a:rPr lang="fr-FR" sz="1800" b="1" dirty="0"/>
              <a:t>en lever de rideau </a:t>
            </a:r>
            <a:r>
              <a:rPr lang="fr-FR" sz="1800" dirty="0"/>
              <a:t>pour nos jeunes lors des matchs N2 à La Rochelle afin de maximiser le temps de jeu pour nos joueurs</a:t>
            </a:r>
          </a:p>
          <a:p>
            <a:pPr marL="0" indent="0">
              <a:buNone/>
            </a:pPr>
            <a:r>
              <a:rPr lang="fr-FR" sz="1800" dirty="0"/>
              <a:t>Maintien de l'activité </a:t>
            </a:r>
            <a:r>
              <a:rPr lang="fr-FR" sz="1800" b="1" dirty="0"/>
              <a:t>« Waterpolo Passion »</a:t>
            </a:r>
          </a:p>
          <a:p>
            <a:pPr marL="0" indent="0">
              <a:buNone/>
            </a:pPr>
            <a:r>
              <a:rPr lang="fr-FR" sz="1800" b="1" dirty="0"/>
              <a:t>Section Sportive Waterpolo</a:t>
            </a:r>
          </a:p>
          <a:p>
            <a:r>
              <a:rPr lang="fr-FR" sz="1800" dirty="0"/>
              <a:t>4ème bougie pour la section sportive Waterpolo à Fénelon Notre Dame de la 6ème à la 3ème :</a:t>
            </a:r>
          </a:p>
          <a:p>
            <a:r>
              <a:rPr lang="fr-FR" sz="1800" dirty="0"/>
              <a:t>Effectifs en progression</a:t>
            </a:r>
          </a:p>
        </p:txBody>
      </p:sp>
    </p:spTree>
    <p:extLst>
      <p:ext uri="{BB962C8B-B14F-4D97-AF65-F5344CB8AC3E}">
        <p14:creationId xmlns:p14="http://schemas.microsoft.com/office/powerpoint/2010/main" val="387772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saison 2020/2021</a:t>
            </a:r>
          </a:p>
        </p:txBody>
      </p:sp>
      <p:sp>
        <p:nvSpPr>
          <p:cNvPr id="3" name="Espace réservé du contenu 2"/>
          <p:cNvSpPr>
            <a:spLocks noGrp="1"/>
          </p:cNvSpPr>
          <p:nvPr>
            <p:ph idx="1"/>
          </p:nvPr>
        </p:nvSpPr>
        <p:spPr>
          <a:xfrm>
            <a:off x="1251678" y="1546412"/>
            <a:ext cx="10178322" cy="4682109"/>
          </a:xfrm>
        </p:spPr>
        <p:txBody>
          <a:bodyPr>
            <a:noAutofit/>
          </a:bodyPr>
          <a:lstStyle/>
          <a:p>
            <a:pPr marL="363538" indent="-363538">
              <a:buFont typeface="Wingdings" panose="05000000000000000000" pitchFamily="2" charset="2"/>
              <a:buChar char="Ø"/>
            </a:pPr>
            <a:r>
              <a:rPr lang="fr-FR" sz="2400" dirty="0"/>
              <a:t>Présent sur les podiums régionaux dans toutes les catégories</a:t>
            </a:r>
          </a:p>
          <a:p>
            <a:pPr marL="363538" indent="-363538">
              <a:buFont typeface="Wingdings" panose="05000000000000000000" pitchFamily="2" charset="2"/>
              <a:buChar char="Ø"/>
            </a:pPr>
            <a:r>
              <a:rPr lang="fr-FR" sz="2400" dirty="0"/>
              <a:t>Avoir des joueurs sélectionnés dans les équipe de ligue pour jouer les coupes de France</a:t>
            </a:r>
          </a:p>
          <a:p>
            <a:pPr marL="363538" indent="-363538">
              <a:buFont typeface="Wingdings" panose="05000000000000000000" pitchFamily="2" charset="2"/>
              <a:buChar char="Ø"/>
            </a:pPr>
            <a:r>
              <a:rPr lang="fr-FR" sz="2400" dirty="0"/>
              <a:t>Se maintenir en N2 le plus haut possible dans le classement.</a:t>
            </a:r>
          </a:p>
          <a:p>
            <a:pPr marL="363538" indent="-363538">
              <a:buFont typeface="Wingdings" panose="05000000000000000000" pitchFamily="2" charset="2"/>
              <a:buChar char="Ø"/>
            </a:pPr>
            <a:r>
              <a:rPr lang="fr-FR" sz="2400" dirty="0"/>
              <a:t>Actions de développement : portes ouvertes WP, inscription d'une équipe réserve en N3, mise en place d'une fiche individuelle de suivi de joueur, </a:t>
            </a:r>
          </a:p>
          <a:p>
            <a:pPr marL="363538" indent="-363538">
              <a:buFont typeface="Wingdings" panose="05000000000000000000" pitchFamily="2" charset="2"/>
              <a:buChar char="Ø"/>
            </a:pPr>
            <a:r>
              <a:rPr lang="fr-FR" sz="2400" dirty="0"/>
              <a:t>Préparer un stage à Sète pour les vacances de Toussaint 2020</a:t>
            </a:r>
          </a:p>
          <a:p>
            <a:pPr marL="0" indent="0">
              <a:buNone/>
            </a:pPr>
            <a:endParaRPr lang="fr-FR" sz="2400" dirty="0"/>
          </a:p>
          <a:p>
            <a:pPr marL="0" indent="0">
              <a:buNone/>
            </a:pPr>
            <a:r>
              <a:rPr lang="fr-FR" sz="2400" b="1" dirty="0"/>
              <a:t>Matériels</a:t>
            </a:r>
            <a:r>
              <a:rPr lang="fr-FR" sz="2400" dirty="0"/>
              <a:t> : se mettre en conformité par rapport au nouvelles règles de jeu (</a:t>
            </a:r>
            <a:r>
              <a:rPr lang="fr-FR" sz="2400" dirty="0" err="1"/>
              <a:t>cf</a:t>
            </a:r>
            <a:r>
              <a:rPr lang="fr-FR" sz="2400" dirty="0"/>
              <a:t> configuration bassin)</a:t>
            </a:r>
          </a:p>
        </p:txBody>
      </p:sp>
    </p:spTree>
    <p:extLst>
      <p:ext uri="{BB962C8B-B14F-4D97-AF65-F5344CB8AC3E}">
        <p14:creationId xmlns:p14="http://schemas.microsoft.com/office/powerpoint/2010/main" val="323340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rot="382878">
            <a:off x="3963550" y="643758"/>
            <a:ext cx="4264900" cy="5570482"/>
          </a:xfrm>
          <a:prstGeom prst="rect">
            <a:avLst/>
          </a:prstGeom>
        </p:spPr>
      </p:pic>
    </p:spTree>
    <p:extLst>
      <p:ext uri="{BB962C8B-B14F-4D97-AF65-F5344CB8AC3E}">
        <p14:creationId xmlns:p14="http://schemas.microsoft.com/office/powerpoint/2010/main" val="3678167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Natation</a:t>
            </a:r>
          </a:p>
        </p:txBody>
      </p:sp>
      <p:sp>
        <p:nvSpPr>
          <p:cNvPr id="5" name="Espace réservé du contenu 4"/>
          <p:cNvSpPr>
            <a:spLocks noGrp="1"/>
          </p:cNvSpPr>
          <p:nvPr>
            <p:ph idx="1"/>
          </p:nvPr>
        </p:nvSpPr>
        <p:spPr>
          <a:xfrm>
            <a:off x="1251677" y="1425039"/>
            <a:ext cx="10469267" cy="5153891"/>
          </a:xfrm>
        </p:spPr>
        <p:txBody>
          <a:bodyPr>
            <a:normAutofit fontScale="70000" lnSpcReduction="20000"/>
          </a:bodyPr>
          <a:lstStyle/>
          <a:p>
            <a:r>
              <a:rPr lang="fr-FR" sz="3100" b="1" dirty="0"/>
              <a:t>Classement du club : 59</a:t>
            </a:r>
            <a:r>
              <a:rPr lang="fr-FR" sz="3100" b="1" baseline="30000" dirty="0"/>
              <a:t>ème</a:t>
            </a:r>
            <a:r>
              <a:rPr lang="fr-FR" sz="3100" b="1" dirty="0"/>
              <a:t>/1200 National et 2</a:t>
            </a:r>
            <a:r>
              <a:rPr lang="fr-FR" sz="3100" b="1" baseline="30000" dirty="0"/>
              <a:t>ème</a:t>
            </a:r>
            <a:r>
              <a:rPr lang="fr-FR" sz="3100" b="1" dirty="0"/>
              <a:t>/76 Régional derrière le SPN.</a:t>
            </a:r>
          </a:p>
          <a:p>
            <a:r>
              <a:rPr lang="fr-FR" sz="2300" b="1" dirty="0"/>
              <a:t>Interclubs TC : milieu de tableau Régional et Niveau N2 en filles et en garçons.</a:t>
            </a:r>
          </a:p>
          <a:p>
            <a:endParaRPr lang="fr-FR" dirty="0"/>
          </a:p>
          <a:p>
            <a:r>
              <a:rPr lang="fr-FR" dirty="0"/>
              <a:t>TC individuels : une vingtaine de nageurs au niveau Régional NA, soit 1/3 des effectifs « compétition » = 63 classés (Elite + Performance + Section 3ème).</a:t>
            </a:r>
          </a:p>
          <a:p>
            <a:r>
              <a:rPr lang="fr-FR" dirty="0"/>
              <a:t>Jeunes individuels : une douzaine de nageurs au niveau Régional, soit 1/4 </a:t>
            </a:r>
            <a:r>
              <a:rPr lang="fr-FR" dirty="0" err="1"/>
              <a:t>dEs</a:t>
            </a:r>
            <a:r>
              <a:rPr lang="fr-FR" dirty="0"/>
              <a:t> effectifs « compétition » = 45. Mais ils n’ont pas eu le temps de s’exprimer à ce niveau. </a:t>
            </a:r>
          </a:p>
          <a:p>
            <a:r>
              <a:rPr lang="fr-FR" dirty="0"/>
              <a:t>Avec 10 nageurs Avenirs classés supplémentaires, le club compte 118 nageurs classés sur la saison, le deuxième meilleur total derrière le CN Niort.</a:t>
            </a:r>
          </a:p>
          <a:p>
            <a:endParaRPr lang="fr-FR" dirty="0"/>
          </a:p>
          <a:p>
            <a:pPr marL="0" indent="0">
              <a:buNone/>
            </a:pPr>
            <a:r>
              <a:rPr lang="fr-FR" b="1" dirty="0"/>
              <a:t>Places d’honneur </a:t>
            </a:r>
            <a:r>
              <a:rPr lang="fr-FR" dirty="0"/>
              <a:t>:</a:t>
            </a:r>
          </a:p>
          <a:p>
            <a:r>
              <a:rPr lang="fr-FR" b="1" dirty="0"/>
              <a:t>Christophe Prou </a:t>
            </a:r>
            <a:r>
              <a:rPr lang="fr-FR" dirty="0"/>
              <a:t>2ème au classement régional du Trophée du nageur complet (400 NL + 200 4N + meilleur des 4x50m).</a:t>
            </a:r>
          </a:p>
          <a:p>
            <a:r>
              <a:rPr lang="fr-FR" dirty="0"/>
              <a:t>Meeting de Cognac, 23 et 24/11/2019, 25m : </a:t>
            </a:r>
          </a:p>
          <a:p>
            <a:r>
              <a:rPr lang="fr-FR" dirty="0"/>
              <a:t>1ère place pour : </a:t>
            </a:r>
            <a:r>
              <a:rPr lang="fr-FR" b="1" dirty="0" err="1"/>
              <a:t>Lyssandre</a:t>
            </a:r>
            <a:r>
              <a:rPr lang="fr-FR" b="1" dirty="0"/>
              <a:t> CL </a:t>
            </a:r>
            <a:r>
              <a:rPr lang="fr-FR" dirty="0"/>
              <a:t>sur 100 PAP, Léa H sur 400 NL, Gabin R sur 200 DOS, Zoé R sur 50 BR et Maïa T sur 100 BR.</a:t>
            </a:r>
          </a:p>
          <a:p>
            <a:r>
              <a:rPr lang="fr-FR" dirty="0"/>
              <a:t>Championnat Régional hiver à Poitiers, les 30/11 et 01/12/19, 25m : </a:t>
            </a:r>
            <a:r>
              <a:rPr lang="fr-FR" b="1" dirty="0"/>
              <a:t>Zoé R</a:t>
            </a:r>
            <a:r>
              <a:rPr lang="fr-FR" dirty="0"/>
              <a:t> 2ème sur 50 et 3ème sur 100 BR, </a:t>
            </a:r>
            <a:r>
              <a:rPr lang="fr-FR" b="1" dirty="0"/>
              <a:t>Emile M</a:t>
            </a:r>
            <a:r>
              <a:rPr lang="fr-FR" dirty="0"/>
              <a:t> 3ème du 50 PAP.</a:t>
            </a:r>
          </a:p>
          <a:p>
            <a:r>
              <a:rPr lang="fr-FR" dirty="0"/>
              <a:t>Meeting de l’Océan à LR, 01 et 02/02/20, 50m : </a:t>
            </a:r>
            <a:r>
              <a:rPr lang="fr-FR" b="1" dirty="0"/>
              <a:t>Zoé </a:t>
            </a:r>
            <a:r>
              <a:rPr lang="fr-FR" dirty="0"/>
              <a:t>1ère sur 50 BR, </a:t>
            </a:r>
            <a:r>
              <a:rPr lang="fr-FR" b="1" dirty="0" err="1"/>
              <a:t>Aglaée</a:t>
            </a:r>
            <a:r>
              <a:rPr lang="fr-FR" dirty="0"/>
              <a:t> 1ère sur 100 BR, et gain des 2 relais 5x50 NL filles et garçons.</a:t>
            </a:r>
          </a:p>
          <a:p>
            <a:r>
              <a:rPr lang="fr-FR" dirty="0"/>
              <a:t>Championnat Régional à St Yrieix, du 06 au 08/03/20, 50m : </a:t>
            </a:r>
            <a:r>
              <a:rPr lang="fr-FR" b="1" dirty="0"/>
              <a:t>Emile</a:t>
            </a:r>
            <a:r>
              <a:rPr lang="fr-FR" dirty="0"/>
              <a:t> M 3ème du 100 PAP.</a:t>
            </a:r>
          </a:p>
        </p:txBody>
      </p:sp>
    </p:spTree>
    <p:extLst>
      <p:ext uri="{BB962C8B-B14F-4D97-AF65-F5344CB8AC3E}">
        <p14:creationId xmlns:p14="http://schemas.microsoft.com/office/powerpoint/2010/main" val="97888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Ecole de natation</a:t>
            </a:r>
          </a:p>
        </p:txBody>
      </p:sp>
      <p:sp>
        <p:nvSpPr>
          <p:cNvPr id="5" name="Espace réservé du contenu 4"/>
          <p:cNvSpPr>
            <a:spLocks noGrp="1"/>
          </p:cNvSpPr>
          <p:nvPr>
            <p:ph idx="1"/>
          </p:nvPr>
        </p:nvSpPr>
        <p:spPr/>
        <p:txBody>
          <a:bodyPr/>
          <a:lstStyle/>
          <a:p>
            <a:endParaRPr lang="fr-FR"/>
          </a:p>
        </p:txBody>
      </p:sp>
    </p:spTree>
    <p:extLst>
      <p:ext uri="{BB962C8B-B14F-4D97-AF65-F5344CB8AC3E}">
        <p14:creationId xmlns:p14="http://schemas.microsoft.com/office/powerpoint/2010/main" val="271458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Handi</a:t>
            </a:r>
            <a:endParaRPr lang="fr-FR" dirty="0"/>
          </a:p>
        </p:txBody>
      </p:sp>
      <p:pic>
        <p:nvPicPr>
          <p:cNvPr id="6" name="Picture 4" descr="GetAttach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2" y="3588544"/>
            <a:ext cx="511333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2" y="1405207"/>
            <a:ext cx="20288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238" y="940955"/>
            <a:ext cx="15144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9797" y="1217055"/>
            <a:ext cx="20288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5" y="3305969"/>
            <a:ext cx="268446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565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6569E-2803-47A1-8E4B-75F8867BC7D2}"/>
              </a:ext>
            </a:extLst>
          </p:cNvPr>
          <p:cNvSpPr>
            <a:spLocks noGrp="1"/>
          </p:cNvSpPr>
          <p:nvPr>
            <p:ph type="title"/>
          </p:nvPr>
        </p:nvSpPr>
        <p:spPr/>
        <p:txBody>
          <a:bodyPr/>
          <a:lstStyle/>
          <a:p>
            <a:r>
              <a:rPr lang="fr-FR" dirty="0"/>
              <a:t>Maitres / adultes</a:t>
            </a:r>
          </a:p>
        </p:txBody>
      </p:sp>
      <p:sp>
        <p:nvSpPr>
          <p:cNvPr id="3" name="Espace réservé du contenu 2">
            <a:extLst>
              <a:ext uri="{FF2B5EF4-FFF2-40B4-BE49-F238E27FC236}">
                <a16:creationId xmlns:a16="http://schemas.microsoft.com/office/drawing/2014/main" id="{3EA8F85C-7F68-46A2-994A-6D3CD6AE49E9}"/>
              </a:ext>
            </a:extLst>
          </p:cNvPr>
          <p:cNvSpPr>
            <a:spLocks noGrp="1"/>
          </p:cNvSpPr>
          <p:nvPr>
            <p:ph idx="1"/>
          </p:nvPr>
        </p:nvSpPr>
        <p:spPr/>
        <p:txBody>
          <a:bodyPr/>
          <a:lstStyle/>
          <a:p>
            <a:r>
              <a:rPr lang="fr-FR" dirty="0"/>
              <a:t>La pratique a eu lieu de septembre 2019 à mars 2020</a:t>
            </a:r>
          </a:p>
          <a:p>
            <a:pPr lvl="1"/>
            <a:r>
              <a:rPr lang="fr-FR" dirty="0"/>
              <a:t>9 février 2020 : interclub à Bordeaux</a:t>
            </a:r>
          </a:p>
          <a:p>
            <a:pPr lvl="1"/>
            <a:r>
              <a:rPr lang="fr-FR" dirty="0"/>
              <a:t> 27 février au 1</a:t>
            </a:r>
            <a:r>
              <a:rPr lang="fr-FR" baseline="30000" dirty="0"/>
              <a:t>er</a:t>
            </a:r>
            <a:r>
              <a:rPr lang="fr-FR" dirty="0"/>
              <a:t> mars : Championnat de France Hiver en Martinique (M </a:t>
            </a:r>
            <a:r>
              <a:rPr lang="fr-FR" dirty="0" err="1"/>
              <a:t>Sudry</a:t>
            </a:r>
            <a:r>
              <a:rPr lang="fr-FR" dirty="0"/>
              <a:t> Sébastien / Mme Veque-Duteil Catherine)</a:t>
            </a:r>
          </a:p>
          <a:p>
            <a:pPr lvl="1"/>
            <a:r>
              <a:rPr lang="fr-FR" dirty="0"/>
              <a:t>Les championnats ensuite ont été stoppés</a:t>
            </a:r>
          </a:p>
          <a:p>
            <a:r>
              <a:rPr lang="fr-FR" dirty="0"/>
              <a:t>La pratique s’est stoppée sur décision gouvernementale depuis mars 2020, reprise en septembre et arrêt depuis Octobre 2020.</a:t>
            </a:r>
          </a:p>
        </p:txBody>
      </p:sp>
    </p:spTree>
    <p:extLst>
      <p:ext uri="{BB962C8B-B14F-4D97-AF65-F5344CB8AC3E}">
        <p14:creationId xmlns:p14="http://schemas.microsoft.com/office/powerpoint/2010/main" val="61911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Activités pendant </a:t>
            </a:r>
            <a:r>
              <a:rPr lang="fr-FR" dirty="0" err="1"/>
              <a:t>lE</a:t>
            </a:r>
            <a:r>
              <a:rPr lang="fr-FR" dirty="0"/>
              <a:t> covid</a:t>
            </a:r>
          </a:p>
        </p:txBody>
      </p:sp>
      <p:sp>
        <p:nvSpPr>
          <p:cNvPr id="3" name="Espace réservé du contenu 2"/>
          <p:cNvSpPr>
            <a:spLocks noGrp="1"/>
          </p:cNvSpPr>
          <p:nvPr>
            <p:ph idx="1"/>
          </p:nvPr>
        </p:nvSpPr>
        <p:spPr/>
        <p:txBody>
          <a:bodyPr>
            <a:normAutofit lnSpcReduction="10000"/>
          </a:bodyPr>
          <a:lstStyle/>
          <a:p>
            <a:r>
              <a:rPr lang="fr-FR" dirty="0"/>
              <a:t>Handisports maintenu à la piscine</a:t>
            </a:r>
          </a:p>
          <a:p>
            <a:r>
              <a:rPr lang="fr-FR" dirty="0"/>
              <a:t>Section sportive natation et water-polo car associé</a:t>
            </a:r>
          </a:p>
          <a:p>
            <a:pPr marL="0" indent="0">
              <a:buNone/>
            </a:pPr>
            <a:r>
              <a:rPr lang="fr-FR" dirty="0"/>
              <a:t>au milieu scolaire</a:t>
            </a:r>
          </a:p>
          <a:p>
            <a:r>
              <a:rPr lang="fr-FR" dirty="0"/>
              <a:t>Activités Chef de Baie mai-juin 2020 (cf. photo)</a:t>
            </a:r>
          </a:p>
          <a:p>
            <a:r>
              <a:rPr lang="fr-FR" dirty="0"/>
              <a:t>Activités à Palmilud Noël 2020</a:t>
            </a:r>
          </a:p>
          <a:p>
            <a:r>
              <a:rPr lang="fr-FR" dirty="0"/>
              <a:t>Activités alternatives à Tasdon et Vélodrome</a:t>
            </a:r>
          </a:p>
          <a:p>
            <a:r>
              <a:rPr lang="fr-FR" dirty="0"/>
              <a:t>Natation de course à la Roche-sur-Yon</a:t>
            </a:r>
          </a:p>
          <a:p>
            <a:r>
              <a:rPr lang="fr-FR" dirty="0"/>
              <a:t>Water-Polo sur l’île de Ré (remerciement à M </a:t>
            </a:r>
            <a:r>
              <a:rPr lang="fr-FR" dirty="0" err="1"/>
              <a:t>Gatta</a:t>
            </a:r>
            <a:r>
              <a:rPr lang="fr-FR" dirty="0"/>
              <a:t>--Boucard pour la mise à disposition du bassin et accueil)</a:t>
            </a:r>
          </a:p>
        </p:txBody>
      </p:sp>
      <p:pic>
        <p:nvPicPr>
          <p:cNvPr id="4" name="Image 3" descr="C:\Users\Loic\Pictures\2020-07\IMG_20200701_180251.jpg"/>
          <p:cNvPicPr/>
          <p:nvPr/>
        </p:nvPicPr>
        <p:blipFill rotWithShape="1">
          <a:blip r:embed="rId2" cstate="print">
            <a:extLst>
              <a:ext uri="{28A0092B-C50C-407E-A947-70E740481C1C}">
                <a14:useLocalDpi xmlns:a14="http://schemas.microsoft.com/office/drawing/2010/main" val="0"/>
              </a:ext>
            </a:extLst>
          </a:blip>
          <a:srcRect l="18806" t="15289" r="28491" b="14664"/>
          <a:stretch/>
        </p:blipFill>
        <p:spPr bwMode="auto">
          <a:xfrm rot="340491">
            <a:off x="7061622" y="1955056"/>
            <a:ext cx="3197497" cy="2947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38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Bilan administratif</a:t>
            </a:r>
          </a:p>
        </p:txBody>
      </p:sp>
      <p:sp>
        <p:nvSpPr>
          <p:cNvPr id="5" name="Espace réservé du texte 4"/>
          <p:cNvSpPr>
            <a:spLocks noGrp="1"/>
          </p:cNvSpPr>
          <p:nvPr>
            <p:ph type="body" idx="1"/>
          </p:nvPr>
        </p:nvSpPr>
        <p:spPr>
          <a:xfrm>
            <a:off x="3242929" y="5159781"/>
            <a:ext cx="7345557" cy="951135"/>
          </a:xfrm>
        </p:spPr>
        <p:txBody>
          <a:bodyPr/>
          <a:lstStyle/>
          <a:p>
            <a:r>
              <a:rPr lang="fr-FR" dirty="0"/>
              <a:t>Assemblée générale spéciale Covid</a:t>
            </a:r>
          </a:p>
        </p:txBody>
      </p:sp>
      <p:pic>
        <p:nvPicPr>
          <p:cNvPr id="6" name="Image 5"/>
          <p:cNvPicPr>
            <a:picLocks noChangeAspect="1"/>
          </p:cNvPicPr>
          <p:nvPr/>
        </p:nvPicPr>
        <p:blipFill>
          <a:blip r:embed="rId2"/>
          <a:stretch>
            <a:fillRect/>
          </a:stretch>
        </p:blipFill>
        <p:spPr>
          <a:xfrm>
            <a:off x="10393605" y="5468059"/>
            <a:ext cx="1380952" cy="1285714"/>
          </a:xfrm>
          <a:prstGeom prst="rect">
            <a:avLst/>
          </a:prstGeom>
        </p:spPr>
      </p:pic>
    </p:spTree>
    <p:extLst>
      <p:ext uri="{BB962C8B-B14F-4D97-AF65-F5344CB8AC3E}">
        <p14:creationId xmlns:p14="http://schemas.microsoft.com/office/powerpoint/2010/main" val="291696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Rapport financier</a:t>
            </a:r>
          </a:p>
        </p:txBody>
      </p:sp>
      <p:sp>
        <p:nvSpPr>
          <p:cNvPr id="5" name="Espace réservé du texte 4"/>
          <p:cNvSpPr>
            <a:spLocks noGrp="1"/>
          </p:cNvSpPr>
          <p:nvPr>
            <p:ph type="body" idx="1"/>
          </p:nvPr>
        </p:nvSpPr>
        <p:spPr/>
        <p:txBody>
          <a:bodyPr/>
          <a:lstStyle/>
          <a:p>
            <a:r>
              <a:rPr lang="fr-FR" dirty="0"/>
              <a:t>Assemblée générale 2019 / 2020</a:t>
            </a:r>
          </a:p>
        </p:txBody>
      </p:sp>
      <p:pic>
        <p:nvPicPr>
          <p:cNvPr id="6" name="Image 5"/>
          <p:cNvPicPr>
            <a:picLocks noChangeAspect="1"/>
          </p:cNvPicPr>
          <p:nvPr/>
        </p:nvPicPr>
        <p:blipFill>
          <a:blip r:embed="rId2"/>
          <a:stretch>
            <a:fillRect/>
          </a:stretch>
        </p:blipFill>
        <p:spPr>
          <a:xfrm>
            <a:off x="10049048" y="5468059"/>
            <a:ext cx="1380952" cy="1285714"/>
          </a:xfrm>
          <a:prstGeom prst="rect">
            <a:avLst/>
          </a:prstGeom>
        </p:spPr>
      </p:pic>
      <p:sp>
        <p:nvSpPr>
          <p:cNvPr id="2" name="ZoneTexte 1"/>
          <p:cNvSpPr txBox="1"/>
          <p:nvPr/>
        </p:nvSpPr>
        <p:spPr>
          <a:xfrm>
            <a:off x="2457876" y="583262"/>
            <a:ext cx="9218357" cy="938719"/>
          </a:xfrm>
          <a:prstGeom prst="rect">
            <a:avLst/>
          </a:prstGeom>
          <a:noFill/>
        </p:spPr>
        <p:txBody>
          <a:bodyPr wrap="none" rtlCol="0">
            <a:spAutoFit/>
          </a:bodyPr>
          <a:lstStyle/>
          <a:p>
            <a:r>
              <a:rPr lang="fr-FR" sz="5500" dirty="0" smtClean="0">
                <a:solidFill>
                  <a:srgbClr val="FF0000"/>
                </a:solidFill>
              </a:rPr>
              <a:t>Document de travail, non validé</a:t>
            </a:r>
            <a:endParaRPr lang="fr-FR" sz="5500" dirty="0">
              <a:solidFill>
                <a:srgbClr val="FF0000"/>
              </a:solidFill>
            </a:endParaRPr>
          </a:p>
        </p:txBody>
      </p:sp>
    </p:spTree>
    <p:extLst>
      <p:ext uri="{BB962C8B-B14F-4D97-AF65-F5344CB8AC3E}">
        <p14:creationId xmlns:p14="http://schemas.microsoft.com/office/powerpoint/2010/main" val="243368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Echange</a:t>
            </a:r>
          </a:p>
        </p:txBody>
      </p:sp>
      <p:sp>
        <p:nvSpPr>
          <p:cNvPr id="5" name="Espace réservé du texte 4"/>
          <p:cNvSpPr>
            <a:spLocks noGrp="1"/>
          </p:cNvSpPr>
          <p:nvPr>
            <p:ph type="body" idx="1"/>
          </p:nvPr>
        </p:nvSpPr>
        <p:spPr>
          <a:xfrm>
            <a:off x="3242929" y="5159781"/>
            <a:ext cx="7345557" cy="951135"/>
          </a:xfrm>
        </p:spPr>
        <p:txBody>
          <a:bodyPr/>
          <a:lstStyle/>
          <a:p>
            <a:r>
              <a:rPr lang="fr-FR" dirty="0"/>
              <a:t>Assemblée générale spéciale Covid</a:t>
            </a:r>
          </a:p>
        </p:txBody>
      </p:sp>
      <p:pic>
        <p:nvPicPr>
          <p:cNvPr id="6" name="Image 5"/>
          <p:cNvPicPr>
            <a:picLocks noChangeAspect="1"/>
          </p:cNvPicPr>
          <p:nvPr/>
        </p:nvPicPr>
        <p:blipFill>
          <a:blip r:embed="rId2"/>
          <a:stretch>
            <a:fillRect/>
          </a:stretch>
        </p:blipFill>
        <p:spPr>
          <a:xfrm>
            <a:off x="10353848" y="5489325"/>
            <a:ext cx="1380952" cy="1285714"/>
          </a:xfrm>
          <a:prstGeom prst="rect">
            <a:avLst/>
          </a:prstGeom>
        </p:spPr>
      </p:pic>
    </p:spTree>
    <p:extLst>
      <p:ext uri="{BB962C8B-B14F-4D97-AF65-F5344CB8AC3E}">
        <p14:creationId xmlns:p14="http://schemas.microsoft.com/office/powerpoint/2010/main" val="397508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Règle du vivre ensemble</a:t>
            </a:r>
          </a:p>
        </p:txBody>
      </p:sp>
      <p:sp>
        <p:nvSpPr>
          <p:cNvPr id="3" name="Espace réservé du contenu 2"/>
          <p:cNvSpPr>
            <a:spLocks noGrp="1"/>
          </p:cNvSpPr>
          <p:nvPr>
            <p:ph idx="1"/>
          </p:nvPr>
        </p:nvSpPr>
        <p:spPr>
          <a:xfrm>
            <a:off x="1251678" y="1581463"/>
            <a:ext cx="10178322" cy="4249321"/>
          </a:xfrm>
        </p:spPr>
        <p:txBody>
          <a:bodyPr>
            <a:noAutofit/>
          </a:bodyPr>
          <a:lstStyle/>
          <a:p>
            <a:pPr marL="989013" lvl="1" indent="-531813">
              <a:buFont typeface="Wingdings" panose="05000000000000000000" pitchFamily="2" charset="2"/>
              <a:buChar char="v"/>
              <a:tabLst>
                <a:tab pos="900113" algn="l"/>
              </a:tabLst>
            </a:pPr>
            <a:r>
              <a:rPr lang="fr-FR" sz="2400" dirty="0"/>
              <a:t>Lors de votre prise de parole, préciser votre nom et prénom et l’activité aquatique de l’adhérent,  et éventuellement votre fonction dans le club</a:t>
            </a:r>
          </a:p>
          <a:p>
            <a:pPr marL="989013" lvl="1" indent="-531813">
              <a:buFont typeface="Wingdings" panose="05000000000000000000" pitchFamily="2" charset="2"/>
              <a:buChar char="v"/>
              <a:tabLst>
                <a:tab pos="900113" algn="l"/>
              </a:tabLst>
            </a:pPr>
            <a:r>
              <a:rPr lang="fr-FR" sz="2400" dirty="0"/>
              <a:t>Demander la parole par un signe de la main</a:t>
            </a:r>
          </a:p>
          <a:p>
            <a:pPr marL="989013" lvl="1" indent="-531813">
              <a:buFont typeface="Wingdings" panose="05000000000000000000" pitchFamily="2" charset="2"/>
              <a:buChar char="v"/>
              <a:tabLst>
                <a:tab pos="900113" algn="l"/>
              </a:tabLst>
            </a:pPr>
            <a:r>
              <a:rPr lang="fr-FR" sz="2400" dirty="0"/>
              <a:t>Une question simple et factuelle</a:t>
            </a:r>
          </a:p>
          <a:p>
            <a:pPr marL="989013" lvl="1" indent="-531813">
              <a:buFont typeface="Wingdings" panose="05000000000000000000" pitchFamily="2" charset="2"/>
              <a:buChar char="v"/>
              <a:tabLst>
                <a:tab pos="900113" algn="l"/>
              </a:tabLst>
            </a:pPr>
            <a:r>
              <a:rPr lang="fr-FR" sz="2400" dirty="0"/>
              <a:t>On ne se coupe pas la parole</a:t>
            </a:r>
          </a:p>
          <a:p>
            <a:pPr marL="989013" lvl="1" indent="-531813">
              <a:buFont typeface="Wingdings" panose="05000000000000000000" pitchFamily="2" charset="2"/>
              <a:buChar char="v"/>
              <a:tabLst>
                <a:tab pos="900113" algn="l"/>
              </a:tabLst>
            </a:pPr>
            <a:r>
              <a:rPr lang="fr-FR" sz="2400" dirty="0"/>
              <a:t>Les situations personnelles et privées ne seront pas traitées en assemblée générale</a:t>
            </a:r>
          </a:p>
          <a:p>
            <a:pPr marL="989013" lvl="1" indent="-531813">
              <a:buFont typeface="Wingdings" panose="05000000000000000000" pitchFamily="2" charset="2"/>
              <a:buChar char="v"/>
              <a:tabLst>
                <a:tab pos="900113" algn="l"/>
              </a:tabLst>
            </a:pPr>
            <a:r>
              <a:rPr lang="fr-FR" sz="2400" dirty="0"/>
              <a:t>Reformulation possible par l’animateur pour faciliter la prise de notes pour compte rendu</a:t>
            </a:r>
          </a:p>
          <a:p>
            <a:pPr marL="989013" lvl="1" indent="-531813">
              <a:buFont typeface="Wingdings" panose="05000000000000000000" pitchFamily="2" charset="2"/>
              <a:buChar char="v"/>
              <a:tabLst>
                <a:tab pos="900113" algn="l"/>
              </a:tabLst>
            </a:pPr>
            <a:endParaRPr lang="fr-FR" sz="2400" dirty="0"/>
          </a:p>
        </p:txBody>
      </p:sp>
    </p:spTree>
    <p:extLst>
      <p:ext uri="{BB962C8B-B14F-4D97-AF65-F5344CB8AC3E}">
        <p14:creationId xmlns:p14="http://schemas.microsoft.com/office/powerpoint/2010/main" val="681487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Elections</a:t>
            </a:r>
          </a:p>
        </p:txBody>
      </p:sp>
      <p:sp>
        <p:nvSpPr>
          <p:cNvPr id="5" name="Espace réservé du texte 4"/>
          <p:cNvSpPr>
            <a:spLocks noGrp="1"/>
          </p:cNvSpPr>
          <p:nvPr>
            <p:ph type="body" idx="1"/>
          </p:nvPr>
        </p:nvSpPr>
        <p:spPr/>
        <p:txBody>
          <a:bodyPr/>
          <a:lstStyle/>
          <a:p>
            <a:r>
              <a:rPr lang="fr-FR" dirty="0"/>
              <a:t>Conseil d’administration</a:t>
            </a:r>
          </a:p>
        </p:txBody>
      </p:sp>
      <p:pic>
        <p:nvPicPr>
          <p:cNvPr id="6" name="Image 5"/>
          <p:cNvPicPr>
            <a:picLocks noChangeAspect="1"/>
          </p:cNvPicPr>
          <p:nvPr/>
        </p:nvPicPr>
        <p:blipFill>
          <a:blip r:embed="rId2"/>
          <a:stretch>
            <a:fillRect/>
          </a:stretch>
        </p:blipFill>
        <p:spPr>
          <a:xfrm>
            <a:off x="10049048" y="5468059"/>
            <a:ext cx="1380952" cy="1285714"/>
          </a:xfrm>
          <a:prstGeom prst="rect">
            <a:avLst/>
          </a:prstGeom>
        </p:spPr>
      </p:pic>
    </p:spTree>
    <p:extLst>
      <p:ext uri="{BB962C8B-B14F-4D97-AF65-F5344CB8AC3E}">
        <p14:creationId xmlns:p14="http://schemas.microsoft.com/office/powerpoint/2010/main" val="118115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RENOUVELLEMENT DU CONSEIL D’ADMINISTRATION</a:t>
            </a:r>
          </a:p>
        </p:txBody>
      </p:sp>
      <p:sp>
        <p:nvSpPr>
          <p:cNvPr id="3" name="Espace réservé du contenu 2"/>
          <p:cNvSpPr>
            <a:spLocks noGrp="1"/>
          </p:cNvSpPr>
          <p:nvPr>
            <p:ph idx="1"/>
          </p:nvPr>
        </p:nvSpPr>
        <p:spPr/>
        <p:txBody>
          <a:bodyPr/>
          <a:lstStyle/>
          <a:p>
            <a:r>
              <a:rPr lang="fr-FR" dirty="0"/>
              <a:t>Les statuts des canards prévoient que l’association est dirigée par un conseil d’administration de 6 à 21 membres élus au scrutin secret en assemblée générale pour une durée de 4 ans. Il prévoit également que le conseil d’administration se renouvelle par tiers chaque année.. </a:t>
            </a:r>
          </a:p>
          <a:p>
            <a:r>
              <a:rPr lang="fr-FR" dirty="0"/>
              <a:t>Sont éligibles, les membres actifs âgés de 16 ans au moins et les représentants légaux des membres mineurs.</a:t>
            </a:r>
          </a:p>
          <a:p>
            <a:r>
              <a:rPr lang="fr-FR" dirty="0"/>
              <a:t>Il est donc procédé au renouvellement du conseil d’administration.</a:t>
            </a:r>
          </a:p>
          <a:p>
            <a:r>
              <a:rPr lang="fr-FR" dirty="0"/>
              <a:t>Présentation des candidats</a:t>
            </a:r>
          </a:p>
        </p:txBody>
      </p:sp>
    </p:spTree>
    <p:extLst>
      <p:ext uri="{BB962C8B-B14F-4D97-AF65-F5344CB8AC3E}">
        <p14:creationId xmlns:p14="http://schemas.microsoft.com/office/powerpoint/2010/main" val="1530965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a:t>
            </a:r>
            <a:r>
              <a:rPr lang="fr-FR" dirty="0"/>
              <a:t>du (de la) nouveau(elle) </a:t>
            </a:r>
            <a:r>
              <a:rPr lang="fr-FR" dirty="0" smtClean="0"/>
              <a:t>président(e</a:t>
            </a:r>
            <a:r>
              <a:rPr lang="fr-FR" dirty="0"/>
              <a:t>)</a:t>
            </a:r>
          </a:p>
        </p:txBody>
      </p:sp>
      <p:sp>
        <p:nvSpPr>
          <p:cNvPr id="3" name="Espace réservé du contenu 2"/>
          <p:cNvSpPr>
            <a:spLocks noGrp="1"/>
          </p:cNvSpPr>
          <p:nvPr>
            <p:ph idx="1"/>
          </p:nvPr>
        </p:nvSpPr>
        <p:spPr/>
        <p:txBody>
          <a:bodyPr/>
          <a:lstStyle/>
          <a:p>
            <a:r>
              <a:rPr lang="fr-FR" dirty="0"/>
              <a:t>Les nouveaux membres élus au CA se réunissent pour élire le ou la président(e).</a:t>
            </a:r>
          </a:p>
          <a:p>
            <a:r>
              <a:rPr lang="fr-FR" dirty="0"/>
              <a:t>La personne élue se présente et clôture l’AG</a:t>
            </a:r>
          </a:p>
        </p:txBody>
      </p:sp>
    </p:spTree>
    <p:extLst>
      <p:ext uri="{BB962C8B-B14F-4D97-AF65-F5344CB8AC3E}">
        <p14:creationId xmlns:p14="http://schemas.microsoft.com/office/powerpoint/2010/main" val="292123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instances</a:t>
            </a:r>
          </a:p>
        </p:txBody>
      </p:sp>
      <p:sp>
        <p:nvSpPr>
          <p:cNvPr id="3" name="Espace réservé du contenu 2"/>
          <p:cNvSpPr>
            <a:spLocks noGrp="1"/>
          </p:cNvSpPr>
          <p:nvPr>
            <p:ph sz="half" idx="1"/>
          </p:nvPr>
        </p:nvSpPr>
        <p:spPr>
          <a:xfrm>
            <a:off x="1530590" y="2654135"/>
            <a:ext cx="3445329" cy="3619500"/>
          </a:xfrm>
        </p:spPr>
        <p:txBody>
          <a:bodyPr>
            <a:normAutofit fontScale="85000" lnSpcReduction="20000"/>
          </a:bodyPr>
          <a:lstStyle/>
          <a:p>
            <a:pPr marL="457200" indent="-457200">
              <a:buFont typeface="+mj-lt"/>
              <a:buAutoNum type="arabicPeriod"/>
            </a:pPr>
            <a:r>
              <a:rPr lang="fr-FR" dirty="0"/>
              <a:t>BERGER Pauline</a:t>
            </a:r>
          </a:p>
          <a:p>
            <a:pPr marL="457200" indent="-457200">
              <a:buFont typeface="+mj-lt"/>
              <a:buAutoNum type="arabicPeriod"/>
            </a:pPr>
            <a:r>
              <a:rPr lang="fr-FR" dirty="0"/>
              <a:t>BORE Alexis</a:t>
            </a:r>
          </a:p>
          <a:p>
            <a:pPr marL="457200" indent="-457200">
              <a:buFont typeface="+mj-lt"/>
              <a:buAutoNum type="arabicPeriod"/>
            </a:pPr>
            <a:r>
              <a:rPr lang="fr-FR" dirty="0"/>
              <a:t>COLIN Fabienne</a:t>
            </a:r>
          </a:p>
          <a:p>
            <a:pPr marL="457200" indent="-457200">
              <a:buFont typeface="+mj-lt"/>
              <a:buAutoNum type="arabicPeriod"/>
            </a:pPr>
            <a:r>
              <a:rPr lang="fr-FR" dirty="0"/>
              <a:t>De VUILLEFROY Erwan (démission)</a:t>
            </a:r>
          </a:p>
          <a:p>
            <a:pPr marL="457200" indent="-457200">
              <a:buFont typeface="+mj-lt"/>
              <a:buAutoNum type="arabicPeriod"/>
            </a:pPr>
            <a:r>
              <a:rPr lang="fr-FR" dirty="0"/>
              <a:t>GIRARD Patrick (exclu)</a:t>
            </a:r>
          </a:p>
          <a:p>
            <a:pPr marL="457200" indent="-457200">
              <a:buFont typeface="+mj-lt"/>
              <a:buAutoNum type="arabicPeriod"/>
            </a:pPr>
            <a:r>
              <a:rPr lang="fr-FR" dirty="0"/>
              <a:t>GREAU Séverine (démission)</a:t>
            </a:r>
          </a:p>
          <a:p>
            <a:pPr marL="457200" indent="-457200">
              <a:buFont typeface="+mj-lt"/>
              <a:buAutoNum type="arabicPeriod"/>
            </a:pPr>
            <a:r>
              <a:rPr lang="fr-FR" dirty="0"/>
              <a:t>GRIMAUD Stéphane</a:t>
            </a:r>
          </a:p>
          <a:p>
            <a:pPr marL="457200" indent="-457200">
              <a:buFont typeface="+mj-lt"/>
              <a:buAutoNum type="arabicPeriod"/>
            </a:pPr>
            <a:r>
              <a:rPr lang="fr-FR" dirty="0"/>
              <a:t>LUCAS Jean-François (démission)</a:t>
            </a:r>
          </a:p>
          <a:p>
            <a:pPr marL="457200" indent="-457200">
              <a:buFont typeface="+mj-lt"/>
              <a:buAutoNum type="arabicPeriod"/>
            </a:pPr>
            <a:r>
              <a:rPr lang="fr-FR" dirty="0"/>
              <a:t>MILIN Aurèlie (démission)</a:t>
            </a:r>
          </a:p>
          <a:p>
            <a:pPr marL="457200" indent="-457200">
              <a:buFont typeface="+mj-lt"/>
              <a:buAutoNum type="arabicPeriod"/>
            </a:pPr>
            <a:endParaRPr lang="fr-FR" dirty="0"/>
          </a:p>
        </p:txBody>
      </p:sp>
      <p:sp>
        <p:nvSpPr>
          <p:cNvPr id="5" name="Espace réservé du contenu 4"/>
          <p:cNvSpPr>
            <a:spLocks noGrp="1"/>
          </p:cNvSpPr>
          <p:nvPr>
            <p:ph sz="half" idx="2"/>
          </p:nvPr>
        </p:nvSpPr>
        <p:spPr>
          <a:xfrm>
            <a:off x="6139541" y="2654135"/>
            <a:ext cx="3206921" cy="3619500"/>
          </a:xfrm>
        </p:spPr>
        <p:txBody>
          <a:bodyPr>
            <a:normAutofit fontScale="85000" lnSpcReduction="20000"/>
          </a:bodyPr>
          <a:lstStyle/>
          <a:p>
            <a:pPr marL="457200" indent="-457200">
              <a:buFont typeface="+mj-lt"/>
              <a:buAutoNum type="arabicPeriod" startAt="10"/>
            </a:pPr>
            <a:r>
              <a:rPr lang="fr-FR" dirty="0"/>
              <a:t>MILLET Olivier</a:t>
            </a:r>
          </a:p>
          <a:p>
            <a:pPr marL="457200" indent="-457200">
              <a:buFont typeface="+mj-lt"/>
              <a:buAutoNum type="arabicPeriod" startAt="10"/>
            </a:pPr>
            <a:r>
              <a:rPr lang="fr-FR" dirty="0"/>
              <a:t>MOREAU Magali</a:t>
            </a:r>
          </a:p>
          <a:p>
            <a:pPr marL="457200" indent="-457200">
              <a:buFont typeface="+mj-lt"/>
              <a:buAutoNum type="arabicPeriod" startAt="10"/>
            </a:pPr>
            <a:r>
              <a:rPr lang="fr-FR" dirty="0"/>
              <a:t>MOUSSEAU Bastien</a:t>
            </a:r>
          </a:p>
          <a:p>
            <a:pPr marL="457200" indent="-457200">
              <a:buFont typeface="+mj-lt"/>
              <a:buAutoNum type="arabicPeriod" startAt="10"/>
            </a:pPr>
            <a:r>
              <a:rPr lang="fr-FR" dirty="0"/>
              <a:t>MOURIER Xavier</a:t>
            </a:r>
          </a:p>
          <a:p>
            <a:pPr marL="457200" indent="-457200">
              <a:buFont typeface="+mj-lt"/>
              <a:buAutoNum type="arabicPeriod" startAt="10"/>
            </a:pPr>
            <a:r>
              <a:rPr lang="fr-FR" dirty="0"/>
              <a:t>PERSIGANT Jimmy</a:t>
            </a:r>
          </a:p>
          <a:p>
            <a:pPr marL="457200" indent="-457200">
              <a:buFont typeface="+mj-lt"/>
              <a:buAutoNum type="arabicPeriod" startAt="10"/>
            </a:pPr>
            <a:r>
              <a:rPr lang="fr-FR" dirty="0"/>
              <a:t>PINTO Nicolas</a:t>
            </a:r>
          </a:p>
          <a:p>
            <a:pPr marL="457200" indent="-457200">
              <a:buFont typeface="+mj-lt"/>
              <a:buAutoNum type="arabicPeriod" startAt="10"/>
            </a:pPr>
            <a:r>
              <a:rPr lang="fr-FR" dirty="0"/>
              <a:t>PROUX Guillaume</a:t>
            </a:r>
          </a:p>
          <a:p>
            <a:pPr marL="457200" indent="-457200">
              <a:buFont typeface="+mj-lt"/>
              <a:buAutoNum type="arabicPeriod" startAt="10"/>
            </a:pPr>
            <a:r>
              <a:rPr lang="fr-FR" dirty="0"/>
              <a:t>ROBIN Jean-Pierre</a:t>
            </a:r>
          </a:p>
          <a:p>
            <a:pPr marL="457200" indent="-457200">
              <a:buFont typeface="+mj-lt"/>
              <a:buAutoNum type="arabicPeriod" startAt="10"/>
            </a:pPr>
            <a:endParaRPr lang="fr-FR" dirty="0"/>
          </a:p>
        </p:txBody>
      </p:sp>
      <p:sp>
        <p:nvSpPr>
          <p:cNvPr id="6" name="ZoneTexte 5"/>
          <p:cNvSpPr txBox="1"/>
          <p:nvPr/>
        </p:nvSpPr>
        <p:spPr>
          <a:xfrm>
            <a:off x="1251678" y="1587707"/>
            <a:ext cx="8645236" cy="830997"/>
          </a:xfrm>
          <a:prstGeom prst="rect">
            <a:avLst/>
          </a:prstGeom>
          <a:noFill/>
        </p:spPr>
        <p:txBody>
          <a:bodyPr wrap="square" rtlCol="0">
            <a:spAutoFit/>
          </a:bodyPr>
          <a:lstStyle/>
          <a:p>
            <a:r>
              <a:rPr lang="fr-FR" sz="2400" dirty="0"/>
              <a:t>Une association loi1901 et gérée par des bénévoles qui constituent le </a:t>
            </a:r>
            <a:r>
              <a:rPr lang="fr-FR" sz="2400" b="1" dirty="0"/>
              <a:t>Conseil d’administration.</a:t>
            </a:r>
          </a:p>
        </p:txBody>
      </p:sp>
      <p:sp>
        <p:nvSpPr>
          <p:cNvPr id="7" name="ZoneTexte 6"/>
          <p:cNvSpPr txBox="1"/>
          <p:nvPr/>
        </p:nvSpPr>
        <p:spPr>
          <a:xfrm>
            <a:off x="2125037" y="6273635"/>
            <a:ext cx="9112687" cy="646331"/>
          </a:xfrm>
          <a:prstGeom prst="rect">
            <a:avLst/>
          </a:prstGeom>
          <a:noFill/>
        </p:spPr>
        <p:txBody>
          <a:bodyPr wrap="none" rtlCol="0">
            <a:spAutoFit/>
          </a:bodyPr>
          <a:lstStyle/>
          <a:p>
            <a:r>
              <a:rPr lang="fr-FR" dirty="0"/>
              <a:t>21 postes disponibles, 17 membres élus en début de mandat, 4 départs,13 membres aujourd’hui.</a:t>
            </a:r>
          </a:p>
          <a:p>
            <a:endParaRPr lang="fr-FR" dirty="0"/>
          </a:p>
        </p:txBody>
      </p:sp>
    </p:spTree>
    <p:extLst>
      <p:ext uri="{BB962C8B-B14F-4D97-AF65-F5344CB8AC3E}">
        <p14:creationId xmlns:p14="http://schemas.microsoft.com/office/powerpoint/2010/main" val="312654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Les instances</a:t>
            </a:r>
          </a:p>
        </p:txBody>
      </p:sp>
      <p:sp>
        <p:nvSpPr>
          <p:cNvPr id="8" name="Espace réservé du contenu 7"/>
          <p:cNvSpPr>
            <a:spLocks noGrp="1"/>
          </p:cNvSpPr>
          <p:nvPr>
            <p:ph sz="half" idx="1"/>
          </p:nvPr>
        </p:nvSpPr>
        <p:spPr/>
        <p:txBody>
          <a:bodyPr>
            <a:normAutofit/>
          </a:bodyPr>
          <a:lstStyle/>
          <a:p>
            <a:pPr marL="0" indent="0">
              <a:buNone/>
            </a:pPr>
            <a:r>
              <a:rPr lang="fr-FR" sz="2400" b="1" dirty="0">
                <a:solidFill>
                  <a:schemeClr val="tx1"/>
                </a:solidFill>
              </a:rPr>
              <a:t>Un bureau de direction</a:t>
            </a:r>
          </a:p>
          <a:p>
            <a:r>
              <a:rPr lang="fr-FR" sz="2400" dirty="0"/>
              <a:t>Président : Xavier Mourier</a:t>
            </a:r>
          </a:p>
          <a:p>
            <a:r>
              <a:rPr lang="fr-FR" sz="2400" dirty="0"/>
              <a:t>Trésorier :  Jimmy </a:t>
            </a:r>
            <a:r>
              <a:rPr lang="fr-FR" sz="2400" dirty="0" err="1"/>
              <a:t>Persigant</a:t>
            </a:r>
            <a:endParaRPr lang="fr-FR" sz="2400" dirty="0"/>
          </a:p>
          <a:p>
            <a:r>
              <a:rPr lang="fr-FR" sz="2400" dirty="0"/>
              <a:t>Trésorière adjointe : Magali Moreau</a:t>
            </a:r>
          </a:p>
          <a:p>
            <a:r>
              <a:rPr lang="fr-FR" sz="2400" dirty="0"/>
              <a:t>Secrétaire : Séverine </a:t>
            </a:r>
            <a:r>
              <a:rPr lang="fr-FR" sz="2400" dirty="0" err="1"/>
              <a:t>Gréau</a:t>
            </a:r>
            <a:r>
              <a:rPr lang="fr-FR" sz="2400" dirty="0"/>
              <a:t> (démissionnaire)</a:t>
            </a:r>
          </a:p>
          <a:p>
            <a:r>
              <a:rPr lang="fr-FR" sz="2400" dirty="0"/>
              <a:t>Secrétaire adjointe : Fabienne Colin</a:t>
            </a:r>
          </a:p>
        </p:txBody>
      </p:sp>
    </p:spTree>
    <p:extLst>
      <p:ext uri="{BB962C8B-B14F-4D97-AF65-F5344CB8AC3E}">
        <p14:creationId xmlns:p14="http://schemas.microsoft.com/office/powerpoint/2010/main" val="368778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Instances du club</a:t>
            </a:r>
          </a:p>
        </p:txBody>
      </p:sp>
      <p:sp>
        <p:nvSpPr>
          <p:cNvPr id="3" name="Espace réservé du contenu 2"/>
          <p:cNvSpPr>
            <a:spLocks noGrp="1"/>
          </p:cNvSpPr>
          <p:nvPr>
            <p:ph idx="1"/>
          </p:nvPr>
        </p:nvSpPr>
        <p:spPr/>
        <p:txBody>
          <a:bodyPr/>
          <a:lstStyle/>
          <a:p>
            <a:r>
              <a:rPr lang="fr-FR" b="1" dirty="0"/>
              <a:t>Instance délibérative : </a:t>
            </a:r>
            <a:r>
              <a:rPr lang="fr-FR" b="1" dirty="0">
                <a:solidFill>
                  <a:schemeClr val="tx1"/>
                </a:solidFill>
              </a:rPr>
              <a:t>l’assemblée générale</a:t>
            </a:r>
          </a:p>
          <a:p>
            <a:r>
              <a:rPr lang="fr-FR" b="1" dirty="0"/>
              <a:t>Les Commissions internes :</a:t>
            </a:r>
          </a:p>
          <a:p>
            <a:pPr lvl="1"/>
            <a:r>
              <a:rPr lang="fr-FR" dirty="0"/>
              <a:t>Elles permettent d’avancer rapidement et en lien avec les salariés</a:t>
            </a:r>
          </a:p>
          <a:p>
            <a:pPr lvl="2"/>
            <a:r>
              <a:rPr lang="fr-FR" dirty="0"/>
              <a:t>Natation de course</a:t>
            </a:r>
          </a:p>
          <a:p>
            <a:pPr lvl="2"/>
            <a:r>
              <a:rPr lang="fr-FR" dirty="0"/>
              <a:t>Water-polo</a:t>
            </a:r>
          </a:p>
          <a:p>
            <a:pPr lvl="2"/>
            <a:r>
              <a:rPr lang="fr-FR" dirty="0"/>
              <a:t>Communication / Marketing</a:t>
            </a:r>
          </a:p>
          <a:p>
            <a:pPr lvl="2"/>
            <a:r>
              <a:rPr lang="fr-FR" dirty="0"/>
              <a:t>Ecole de Natation</a:t>
            </a:r>
          </a:p>
          <a:p>
            <a:pPr lvl="2"/>
            <a:r>
              <a:rPr lang="fr-FR" dirty="0"/>
              <a:t>Officiels</a:t>
            </a:r>
          </a:p>
          <a:p>
            <a:pPr lvl="2"/>
            <a:r>
              <a:rPr lang="fr-FR" dirty="0"/>
              <a:t>Comité des Fêtes</a:t>
            </a:r>
          </a:p>
        </p:txBody>
      </p:sp>
    </p:spTree>
    <p:extLst>
      <p:ext uri="{BB962C8B-B14F-4D97-AF65-F5344CB8AC3E}">
        <p14:creationId xmlns:p14="http://schemas.microsoft.com/office/powerpoint/2010/main" val="84185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L’association fonctionne aussi grâce à... </a:t>
            </a:r>
          </a:p>
        </p:txBody>
      </p:sp>
      <p:sp>
        <p:nvSpPr>
          <p:cNvPr id="3" name="Espace réservé du contenu 2"/>
          <p:cNvSpPr>
            <a:spLocks noGrp="1"/>
          </p:cNvSpPr>
          <p:nvPr>
            <p:ph idx="1"/>
          </p:nvPr>
        </p:nvSpPr>
        <p:spPr/>
        <p:txBody>
          <a:bodyPr>
            <a:normAutofit/>
          </a:bodyPr>
          <a:lstStyle/>
          <a:p>
            <a:r>
              <a:rPr lang="fr-FR" sz="2500" b="1" dirty="0"/>
              <a:t>Une équipe technique de professionnels </a:t>
            </a:r>
            <a:r>
              <a:rPr lang="fr-FR" sz="2500" dirty="0"/>
              <a:t>qui sont salariés de l’association : </a:t>
            </a:r>
          </a:p>
          <a:p>
            <a:pPr lvl="1"/>
            <a:r>
              <a:rPr lang="fr-FR" sz="2500" dirty="0"/>
              <a:t>Arnaud TEXIER</a:t>
            </a:r>
          </a:p>
          <a:p>
            <a:pPr lvl="1"/>
            <a:r>
              <a:rPr lang="fr-FR" sz="2500" dirty="0"/>
              <a:t>Loïc GENOT</a:t>
            </a:r>
          </a:p>
          <a:p>
            <a:pPr lvl="1"/>
            <a:r>
              <a:rPr lang="fr-FR" sz="2500" dirty="0"/>
              <a:t>Jérémy JABOEUF</a:t>
            </a:r>
          </a:p>
          <a:p>
            <a:pPr lvl="1"/>
            <a:r>
              <a:rPr lang="fr-FR" sz="2500" dirty="0"/>
              <a:t>Valentin BERINGER</a:t>
            </a:r>
          </a:p>
        </p:txBody>
      </p:sp>
    </p:spTree>
    <p:extLst>
      <p:ext uri="{BB962C8B-B14F-4D97-AF65-F5344CB8AC3E}">
        <p14:creationId xmlns:p14="http://schemas.microsoft.com/office/powerpoint/2010/main" val="163761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grâce à également à...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2038">
            <a:off x="10191393" y="5051946"/>
            <a:ext cx="1332104" cy="163611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8583">
            <a:off x="8212642" y="4021226"/>
            <a:ext cx="1136835" cy="1626978"/>
          </a:xfrm>
          <a:prstGeom prst="rect">
            <a:avLst/>
          </a:prstGeom>
        </p:spPr>
      </p:pic>
      <p:sp>
        <p:nvSpPr>
          <p:cNvPr id="4" name="ZoneTexte 3"/>
          <p:cNvSpPr txBox="1"/>
          <p:nvPr/>
        </p:nvSpPr>
        <p:spPr>
          <a:xfrm rot="21306455">
            <a:off x="8148349" y="5630327"/>
            <a:ext cx="1976608" cy="369332"/>
          </a:xfrm>
          <a:prstGeom prst="rect">
            <a:avLst/>
          </a:prstGeom>
          <a:noFill/>
        </p:spPr>
        <p:txBody>
          <a:bodyPr wrap="square" rtlCol="0">
            <a:spAutoFit/>
          </a:bodyPr>
          <a:lstStyle/>
          <a:p>
            <a:r>
              <a:rPr lang="fr-FR" dirty="0"/>
              <a:t>Landry NAULEAU</a:t>
            </a:r>
          </a:p>
        </p:txBody>
      </p:sp>
      <p:sp>
        <p:nvSpPr>
          <p:cNvPr id="7" name="ZoneTexte 6"/>
          <p:cNvSpPr txBox="1"/>
          <p:nvPr/>
        </p:nvSpPr>
        <p:spPr>
          <a:xfrm rot="238136">
            <a:off x="9967339" y="4698548"/>
            <a:ext cx="1839985" cy="369332"/>
          </a:xfrm>
          <a:prstGeom prst="rect">
            <a:avLst/>
          </a:prstGeom>
          <a:noFill/>
        </p:spPr>
        <p:txBody>
          <a:bodyPr wrap="square" rtlCol="0">
            <a:spAutoFit/>
          </a:bodyPr>
          <a:lstStyle/>
          <a:p>
            <a:pPr algn="ctr"/>
            <a:r>
              <a:rPr lang="fr-FR" dirty="0"/>
              <a:t>Gwenaël PAIN</a:t>
            </a:r>
          </a:p>
        </p:txBody>
      </p:sp>
      <p:sp>
        <p:nvSpPr>
          <p:cNvPr id="8" name="Espace réservé du contenu 2"/>
          <p:cNvSpPr txBox="1">
            <a:spLocks/>
          </p:cNvSpPr>
          <p:nvPr/>
        </p:nvSpPr>
        <p:spPr>
          <a:xfrm>
            <a:off x="992609" y="1496292"/>
            <a:ext cx="7143592" cy="486888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sz="2400" b="1" dirty="0"/>
              <a:t>L’association fonctionne aussi grâce à</a:t>
            </a:r>
            <a:r>
              <a:rPr lang="fr-FR" sz="2400" dirty="0"/>
              <a:t>... </a:t>
            </a:r>
          </a:p>
          <a:p>
            <a:pPr lvl="1"/>
            <a:r>
              <a:rPr lang="fr-FR" sz="2400" b="1" dirty="0"/>
              <a:t>Vacataires, stagiaires et bénévoles </a:t>
            </a:r>
            <a:r>
              <a:rPr lang="fr-FR" sz="2400" dirty="0"/>
              <a:t>en soutien aux activités sportives et compétitions</a:t>
            </a:r>
          </a:p>
          <a:p>
            <a:pPr lvl="1"/>
            <a:r>
              <a:rPr lang="fr-FR" sz="2400" b="1" dirty="0"/>
              <a:t>Des Officiels</a:t>
            </a:r>
            <a:r>
              <a:rPr lang="fr-FR" sz="2400" dirty="0"/>
              <a:t>, qui sont bénévoles et nous permettent d’organiser et de participer les compétitions.</a:t>
            </a:r>
          </a:p>
          <a:p>
            <a:pPr lvl="1"/>
            <a:r>
              <a:rPr lang="fr-FR" sz="2400" b="1" dirty="0"/>
              <a:t>Des bénévoles </a:t>
            </a:r>
            <a:r>
              <a:rPr lang="fr-FR" sz="2400" dirty="0"/>
              <a:t>pour les campagnes d’inscription ou l’organisation des équipes compétitions (accueil, pot, micro..), et le vide grenier.</a:t>
            </a:r>
          </a:p>
          <a:p>
            <a:endParaRPr lang="fr-FR" sz="2400" dirty="0"/>
          </a:p>
        </p:txBody>
      </p:sp>
      <p:pic>
        <p:nvPicPr>
          <p:cNvPr id="9" name="Image 8"/>
          <p:cNvPicPr>
            <a:picLocks noChangeAspect="1"/>
          </p:cNvPicPr>
          <p:nvPr/>
        </p:nvPicPr>
        <p:blipFill>
          <a:blip r:embed="rId4"/>
          <a:stretch>
            <a:fillRect/>
          </a:stretch>
        </p:blipFill>
        <p:spPr>
          <a:xfrm rot="436292">
            <a:off x="8358347" y="287315"/>
            <a:ext cx="3241195" cy="1620597"/>
          </a:xfrm>
          <a:prstGeom prst="rect">
            <a:avLst/>
          </a:prstGeom>
        </p:spPr>
      </p:pic>
      <p:pic>
        <p:nvPicPr>
          <p:cNvPr id="10" name="Espace réservé du contenu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405558">
            <a:off x="9036218" y="2357771"/>
            <a:ext cx="2345552" cy="1563701"/>
          </a:xfrm>
        </p:spPr>
      </p:pic>
    </p:spTree>
    <p:extLst>
      <p:ext uri="{BB962C8B-B14F-4D97-AF65-F5344CB8AC3E}">
        <p14:creationId xmlns:p14="http://schemas.microsoft.com/office/powerpoint/2010/main" val="399928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aussi par l’implication</a:t>
            </a:r>
          </a:p>
        </p:txBody>
      </p:sp>
      <p:sp>
        <p:nvSpPr>
          <p:cNvPr id="3" name="Espace réservé du contenu 2"/>
          <p:cNvSpPr>
            <a:spLocks noGrp="1"/>
          </p:cNvSpPr>
          <p:nvPr>
            <p:ph idx="1"/>
          </p:nvPr>
        </p:nvSpPr>
        <p:spPr/>
        <p:txBody>
          <a:bodyPr>
            <a:noAutofit/>
          </a:bodyPr>
          <a:lstStyle/>
          <a:p>
            <a:r>
              <a:rPr lang="fr-FR" sz="4000" b="1" dirty="0"/>
              <a:t>De vous, Parents !!! </a:t>
            </a:r>
            <a:r>
              <a:rPr lang="fr-FR" sz="4000" dirty="0"/>
              <a:t>Nous avons besoin de monde pour faire vivre le club : transports, Officiels, aide pour les évènements …</a:t>
            </a:r>
          </a:p>
          <a:p>
            <a:endParaRPr lang="fr-FR" sz="4000" b="1" dirty="0">
              <a:solidFill>
                <a:schemeClr val="tx1"/>
              </a:solidFill>
            </a:endParaRPr>
          </a:p>
          <a:p>
            <a:pPr marL="0" indent="0" algn="ctr">
              <a:buNone/>
            </a:pPr>
            <a:r>
              <a:rPr lang="fr-FR" sz="3400" b="1" dirty="0">
                <a:solidFill>
                  <a:schemeClr val="tx1"/>
                </a:solidFill>
              </a:rPr>
              <a:t>Merci à tous</a:t>
            </a:r>
          </a:p>
        </p:txBody>
      </p:sp>
    </p:spTree>
    <p:extLst>
      <p:ext uri="{BB962C8B-B14F-4D97-AF65-F5344CB8AC3E}">
        <p14:creationId xmlns:p14="http://schemas.microsoft.com/office/powerpoint/2010/main" val="1420434269"/>
      </p:ext>
    </p:extLst>
  </p:cSld>
  <p:clrMapOvr>
    <a:masterClrMapping/>
  </p:clrMapOvr>
</p:sld>
</file>

<file path=ppt/theme/theme1.xml><?xml version="1.0" encoding="utf-8"?>
<a:theme xmlns:a="http://schemas.openxmlformats.org/drawingml/2006/main" name="Badg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620</TotalTime>
  <Words>2233</Words>
  <Application>Microsoft Office PowerPoint</Application>
  <PresentationFormat>Grand écran</PresentationFormat>
  <Paragraphs>252</Paragraphs>
  <Slides>35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Gill Sans MT</vt:lpstr>
      <vt:lpstr>Impact</vt:lpstr>
      <vt:lpstr>Wingdings</vt:lpstr>
      <vt:lpstr>Badge</vt:lpstr>
      <vt:lpstr>Assemblée générale</vt:lpstr>
      <vt:lpstr>sommaire</vt:lpstr>
      <vt:lpstr>Bilan administratif</vt:lpstr>
      <vt:lpstr>Les instances</vt:lpstr>
      <vt:lpstr>Les instances</vt:lpstr>
      <vt:lpstr>Autres Instances du club</vt:lpstr>
      <vt:lpstr>L’association fonctionne aussi grâce à... </vt:lpstr>
      <vt:lpstr>grâce à également à... </vt:lpstr>
      <vt:lpstr>Et aussi par l’implication</vt:lpstr>
      <vt:lpstr>Chiffres et principales décisions de nos instances</vt:lpstr>
      <vt:lpstr>Activités et fonctionnement</vt:lpstr>
      <vt:lpstr>Des effectifs par activité </vt:lpstr>
      <vt:lpstr>Evolution du nombre d’adhérents et la répartition par activité</vt:lpstr>
      <vt:lpstr>Affiliation à la fédération Française</vt:lpstr>
      <vt:lpstr>Nos partenaires</vt:lpstr>
      <vt:lpstr>les réalisations, Les projets</vt:lpstr>
      <vt:lpstr>Site internet des canards</vt:lpstr>
      <vt:lpstr>Bilan sportif</vt:lpstr>
      <vt:lpstr>Water-polo</vt:lpstr>
      <vt:lpstr>Water-polo</vt:lpstr>
      <vt:lpstr>WP Activités liées à la crise sanitaire</vt:lpstr>
      <vt:lpstr>WP Les actions de développement</vt:lpstr>
      <vt:lpstr>Objectifs saison 2020/2021</vt:lpstr>
      <vt:lpstr>Présentation PowerPoint</vt:lpstr>
      <vt:lpstr>Natation</vt:lpstr>
      <vt:lpstr>Ecole de natation</vt:lpstr>
      <vt:lpstr>Handi</vt:lpstr>
      <vt:lpstr>Maitres / adultes</vt:lpstr>
      <vt:lpstr>Activités pendant lE covid</vt:lpstr>
      <vt:lpstr>Rapport financier</vt:lpstr>
      <vt:lpstr>Echange</vt:lpstr>
      <vt:lpstr>Règle du vivre ensemble</vt:lpstr>
      <vt:lpstr>Elections</vt:lpstr>
      <vt:lpstr>RENOUVELLEMENT DU CONSEIL D’ADMINISTRATION</vt:lpstr>
      <vt:lpstr>Présentation du (de la) nouveau(elle) président(e)</vt:lpstr>
    </vt:vector>
  </TitlesOfParts>
  <Company>Ville de La Rochelle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moral</dc:title>
  <dc:creator>COLIN Fabienne</dc:creator>
  <cp:lastModifiedBy>COLIN Fabienne</cp:lastModifiedBy>
  <cp:revision>72</cp:revision>
  <dcterms:created xsi:type="dcterms:W3CDTF">2021-04-30T10:08:36Z</dcterms:created>
  <dcterms:modified xsi:type="dcterms:W3CDTF">2021-05-27T12:05:41Z</dcterms:modified>
</cp:coreProperties>
</file>